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8"/>
  </p:notesMasterIdLst>
  <p:sldIdLst>
    <p:sldId id="306" r:id="rId2"/>
    <p:sldId id="257" r:id="rId3"/>
    <p:sldId id="295" r:id="rId4"/>
    <p:sldId id="296" r:id="rId5"/>
    <p:sldId id="297" r:id="rId6"/>
    <p:sldId id="298" r:id="rId7"/>
    <p:sldId id="299" r:id="rId8"/>
    <p:sldId id="294" r:id="rId9"/>
    <p:sldId id="310" r:id="rId10"/>
    <p:sldId id="309" r:id="rId11"/>
    <p:sldId id="301" r:id="rId12"/>
    <p:sldId id="293" r:id="rId13"/>
    <p:sldId id="264" r:id="rId14"/>
    <p:sldId id="272" r:id="rId15"/>
    <p:sldId id="307" r:id="rId16"/>
    <p:sldId id="313" r:id="rId17"/>
    <p:sldId id="311" r:id="rId18"/>
    <p:sldId id="314" r:id="rId19"/>
    <p:sldId id="303" r:id="rId20"/>
    <p:sldId id="305" r:id="rId21"/>
    <p:sldId id="300" r:id="rId22"/>
    <p:sldId id="308" r:id="rId23"/>
    <p:sldId id="316" r:id="rId24"/>
    <p:sldId id="317" r:id="rId25"/>
    <p:sldId id="331" r:id="rId26"/>
    <p:sldId id="259" r:id="rId27"/>
  </p:sldIdLst>
  <p:sldSz cx="12192000" cy="6858000"/>
  <p:notesSz cx="6858000" cy="9144000"/>
  <p:embeddedFontLs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ato Light" panose="020F03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90D2"/>
    <a:srgbClr val="BAFFB4"/>
    <a:srgbClr val="FF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5"/>
  </p:normalViewPr>
  <p:slideViewPr>
    <p:cSldViewPr snapToGrid="0">
      <p:cViewPr varScale="1">
        <p:scale>
          <a:sx n="120" d="100"/>
          <a:sy n="12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694408E9-6DBE-77DF-75FD-84019839F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C83D5307-F5CF-2C73-0F48-7EBE7807D3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C27CB452-0BAA-8F93-7413-A1A318B4DD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352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60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05AFF58-D333-B7FF-1AC2-DA17135B6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32DEAE64-EFA2-DAE2-C94B-2BF7399DF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B48AAACA-7039-2409-4535-8B42299035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346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BEFB7827-F966-71C8-978D-B8ADE8EC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B22198EA-2E9E-F8B3-0638-EA2C2D366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EC54A93-9D83-9848-A69D-885C12DC0D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25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5A33A891-E090-6F8D-E88F-5144E1DF1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215A91D1-6239-F251-AA36-A7A7860C72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2EB12561-8D38-F315-1756-C10A0C3177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7767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D91A5B3-117D-9F40-ABC7-2247724CA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EDFAEDE4-8064-01DF-FC13-09F646F25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736BA37D-25F0-1CF9-A219-48A8F9618A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588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5DD7B68-5265-4DDB-64A3-3068E10C6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960561E-DEB2-60C7-0B70-7251EE0B15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85FE530-D95C-212B-7940-518B43E33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224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76762DA-F594-B57A-1FE3-9C0F780F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0BA8AC3-5A1D-22D9-7D7A-F5E52303E3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C84736F-6EBE-4346-6452-D5177C4899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466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407FDBF-E028-BEE4-8008-8E64E21AB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F9DF4FE-50D4-FE4C-30BB-F83D174F7A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EA7DDB1-12ED-0860-9E5A-2EA5B5653D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663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DE481C8B-1239-C0FA-B09E-2468EA555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EB2E339B-1E45-9A0E-2208-27D5ECA2F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3529145-4168-FF90-7786-5E3A46925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2585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D2CEAB2E-983F-3E8D-D0E7-F017480B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E9B007B6-7ED8-16BA-546F-AA4A895DDE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08A26D56-3B74-9E11-2043-EDF07F10B2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31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F7A12395-F299-9CEC-5C5B-D25B4678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E010D111-14AD-DA43-BBFC-5758525A7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A25234A7-5DB0-A3EA-27D8-A392F1EE7F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7191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AF7A428B-3DD7-17F1-D7C0-A946B03E6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B895FD6E-3132-55C3-41B4-F54B6D2147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C48F0883-C526-091F-09AE-9C4AF9A6F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560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_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913206" y="6343993"/>
            <a:ext cx="779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525294" y="729574"/>
            <a:ext cx="4246732" cy="132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183188" y="1215957"/>
            <a:ext cx="6509458" cy="464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525294" y="2057400"/>
            <a:ext cx="424673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" name="Google Shape;73;p1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25292" y="729574"/>
            <a:ext cx="4246733" cy="132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5183188" y="741604"/>
            <a:ext cx="6483520" cy="5119446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p1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525292" y="2057400"/>
            <a:ext cx="424673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0AE0-E3ED-0B45-8867-AA9BB95791A8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3556-6C0D-4340-AF89-2D6C5F302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41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525293" y="1825625"/>
            <a:ext cx="111673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3361038" y="1097799"/>
            <a:ext cx="83305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  <a:defRPr sz="480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3361038" y="3577474"/>
            <a:ext cx="83305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" name="Google Shape;42;p6" descr="Association for Veterinary Informatics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18" y="1831890"/>
            <a:ext cx="3011960" cy="301196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4_Full_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1850" y="147627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1850" y="435599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525293" y="1825625"/>
            <a:ext cx="549450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5204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25294" y="1741251"/>
            <a:ext cx="5472282" cy="76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525294" y="2505075"/>
            <a:ext cx="5472282" cy="35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6172200" y="1741251"/>
            <a:ext cx="5520446" cy="76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520446" cy="358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113" y="6183195"/>
            <a:ext cx="779440" cy="54264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0"/>
          <p:cNvSpPr txBox="1"/>
          <p:nvPr/>
        </p:nvSpPr>
        <p:spPr>
          <a:xfrm>
            <a:off x="1810966" y="6261913"/>
            <a:ext cx="85700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2024 Talbot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Veterinary Informatics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www.avinformatics.org</a:t>
            </a:r>
            <a:endParaRPr sz="1000" b="0" i="0" u="none" strike="noStrike" cap="none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25293" y="1825625"/>
            <a:ext cx="111673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" name="Google Shape;13;p1"/>
          <p:cNvGrpSpPr/>
          <p:nvPr/>
        </p:nvGrpSpPr>
        <p:grpSpPr>
          <a:xfrm>
            <a:off x="0" y="-1"/>
            <a:ext cx="12192000" cy="136526"/>
            <a:chOff x="0" y="-1"/>
            <a:chExt cx="12192000" cy="136526"/>
          </a:xfrm>
        </p:grpSpPr>
        <p:sp>
          <p:nvSpPr>
            <p:cNvPr id="14" name="Google Shape;14;p1"/>
            <p:cNvSpPr/>
            <p:nvPr/>
          </p:nvSpPr>
          <p:spPr>
            <a:xfrm>
              <a:off x="0" y="0"/>
              <a:ext cx="4038600" cy="13652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4076700" y="-1"/>
              <a:ext cx="4038600" cy="1365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8153400" y="0"/>
              <a:ext cx="4038600" cy="1365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701AD4F9-6A93-7E59-34A0-0E3C9177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>
            <a:extLst>
              <a:ext uri="{FF2B5EF4-FFF2-40B4-BE49-F238E27FC236}">
                <a16:creationId xmlns:a16="http://schemas.microsoft.com/office/drawing/2014/main" id="{E084B7E8-787A-3F66-B556-7F468D5D43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66561" y="568359"/>
            <a:ext cx="603636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</a:pPr>
            <a:r>
              <a:rPr lang="en-GB" sz="3600" b="1" i="0">
                <a:solidFill>
                  <a:srgbClr val="2A90D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Unravelling HPCIA prescription trends in veterinary healthcare</a:t>
            </a:r>
            <a:endParaRPr sz="3600">
              <a:solidFill>
                <a:srgbClr val="2A90D2"/>
              </a:solidFill>
            </a:endParaRPr>
          </a:p>
        </p:txBody>
      </p:sp>
      <p:sp>
        <p:nvSpPr>
          <p:cNvPr id="95" name="Google Shape;95;p16">
            <a:extLst>
              <a:ext uri="{FF2B5EF4-FFF2-40B4-BE49-F238E27FC236}">
                <a16:creationId xmlns:a16="http://schemas.microsoft.com/office/drawing/2014/main" id="{7409B57C-6099-CC33-86A6-CBA2C4F9CF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95590" y="2989736"/>
            <a:ext cx="603636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GB" b="1" i="0">
                <a:solidFill>
                  <a:srgbClr val="373737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 LLM approach towards antimicrobial stewardship surveillance in the UK </a:t>
            </a:r>
          </a:p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GB" sz="1600" b="1">
              <a:solidFill>
                <a:srgbClr val="373737"/>
              </a:solidFill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GB" sz="1800" b="1">
                <a:solidFill>
                  <a:srgbClr val="373737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Sean Farrell</a:t>
            </a:r>
            <a:endParaRPr sz="1800" b="1"/>
          </a:p>
        </p:txBody>
      </p:sp>
      <p:sp>
        <p:nvSpPr>
          <p:cNvPr id="96" name="Google Shape;96;p16">
            <a:extLst>
              <a:ext uri="{FF2B5EF4-FFF2-40B4-BE49-F238E27FC236}">
                <a16:creationId xmlns:a16="http://schemas.microsoft.com/office/drawing/2014/main" id="{3CDCBD2A-E43E-7F11-7AA9-56EE38FDE3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13206" y="6343993"/>
            <a:ext cx="779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F0654B4-8CF5-F08B-D994-B41651AD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5175" y="5438289"/>
            <a:ext cx="1338068" cy="594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A72CF-BA54-A507-01F9-0CF3CE8E8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10650" t="17358" r="9654" b="21319"/>
          <a:stretch/>
        </p:blipFill>
        <p:spPr>
          <a:xfrm>
            <a:off x="5168253" y="5438289"/>
            <a:ext cx="1855494" cy="594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CDA67-9ABE-6D8E-4DA0-B7AF4E4B61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8757" y="5511634"/>
            <a:ext cx="1855493" cy="448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E66F04-B7F8-BCAA-787D-401A300C5607}"/>
              </a:ext>
            </a:extLst>
          </p:cNvPr>
          <p:cNvGrpSpPr/>
          <p:nvPr/>
        </p:nvGrpSpPr>
        <p:grpSpPr>
          <a:xfrm>
            <a:off x="1014884" y="1155561"/>
            <a:ext cx="3615844" cy="3505056"/>
            <a:chOff x="560767" y="1236078"/>
            <a:chExt cx="3872476" cy="3932355"/>
          </a:xfrm>
        </p:grpSpPr>
        <p:pic>
          <p:nvPicPr>
            <p:cNvPr id="6" name="Picture 2" descr="ChatGPT graphic">
              <a:extLst>
                <a:ext uri="{FF2B5EF4-FFF2-40B4-BE49-F238E27FC236}">
                  <a16:creationId xmlns:a16="http://schemas.microsoft.com/office/drawing/2014/main" id="{D8633B86-55A5-464F-E43F-6F6B1CEDB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67" y="1236078"/>
              <a:ext cx="3771973" cy="3824943"/>
            </a:xfrm>
            <a:prstGeom prst="rect">
              <a:avLst/>
            </a:prstGeom>
            <a:noFill/>
            <a:effectLst>
              <a:outerShdw blurRad="192692" dist="64423" dir="2700000" sx="101816" sy="101816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Simple Cat Icons - Free SVG &amp; PNG Simple Cat Images - Noun ...">
              <a:extLst>
                <a:ext uri="{FF2B5EF4-FFF2-40B4-BE49-F238E27FC236}">
                  <a16:creationId xmlns:a16="http://schemas.microsoft.com/office/drawing/2014/main" id="{93716CBE-4BE2-BEB0-4034-C7AB58752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70" y="1343490"/>
              <a:ext cx="3771973" cy="38249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394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CF1E-9813-EEBE-61AA-C0D4AD05B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195237F-FE14-C873-1477-21A4FD73E5BF}"/>
              </a:ext>
            </a:extLst>
          </p:cNvPr>
          <p:cNvSpPr txBox="1"/>
          <p:nvPr/>
        </p:nvSpPr>
        <p:spPr>
          <a:xfrm>
            <a:off x="402767" y="2734699"/>
            <a:ext cx="91190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 is the  </a:t>
            </a:r>
            <a:r>
              <a:rPr lang="en-GB" sz="3000">
                <a:ln w="0"/>
                <a:solidFill>
                  <a:srgbClr val="FF636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Powerhouse</a:t>
            </a:r>
            <a:r>
              <a:rPr lang="en-GB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of the cell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9C33A5-BAB0-8611-968E-529842A38193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5472843-AAF0-2C6F-4FC5-57A574B66E5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Task: Next Word Prediction</a:t>
            </a:r>
          </a:p>
        </p:txBody>
      </p:sp>
    </p:spTree>
    <p:extLst>
      <p:ext uri="{BB962C8B-B14F-4D97-AF65-F5344CB8AC3E}">
        <p14:creationId xmlns:p14="http://schemas.microsoft.com/office/powerpoint/2010/main" val="41169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96B84-3E49-8DDD-C5DE-392204BB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74D0BEE-DB3B-B333-7BE2-44C61B69CD1D}"/>
              </a:ext>
            </a:extLst>
          </p:cNvPr>
          <p:cNvSpPr txBox="1"/>
          <p:nvPr/>
        </p:nvSpPr>
        <p:spPr>
          <a:xfrm>
            <a:off x="402767" y="2734699"/>
            <a:ext cx="91190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 is the  </a:t>
            </a:r>
            <a:r>
              <a:rPr lang="en-GB" sz="3000">
                <a:ln w="0"/>
                <a:solidFill>
                  <a:srgbClr val="FF636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Powerhouse</a:t>
            </a:r>
            <a:r>
              <a:rPr lang="en-GB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of the cell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17CDFD-97B4-97A9-51C8-E7647DF3B747}"/>
              </a:ext>
            </a:extLst>
          </p:cNvPr>
          <p:cNvSpPr/>
          <p:nvPr/>
        </p:nvSpPr>
        <p:spPr>
          <a:xfrm>
            <a:off x="4076435" y="2585258"/>
            <a:ext cx="2361944" cy="790930"/>
          </a:xfrm>
          <a:prstGeom prst="roundRect">
            <a:avLst/>
          </a:prstGeom>
          <a:noFill/>
          <a:ln w="38100">
            <a:solidFill>
              <a:srgbClr val="FF63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49476A-B586-5A92-252E-A838A92D4DD8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219E2F-E082-CE15-D7B8-6D35F108DAA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Task: Next Word Prediction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81FC30-750E-D982-8D74-888D7E4BAFA7}"/>
              </a:ext>
            </a:extLst>
          </p:cNvPr>
          <p:cNvSpPr/>
          <p:nvPr/>
        </p:nvSpPr>
        <p:spPr>
          <a:xfrm>
            <a:off x="4076436" y="3662811"/>
            <a:ext cx="2361944" cy="790930"/>
          </a:xfrm>
          <a:prstGeom prst="roundRect">
            <a:avLst/>
          </a:prstGeom>
          <a:noFill/>
          <a:ln w="38100">
            <a:solidFill>
              <a:srgbClr val="BAFF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196C070F-A75E-9F81-8C9F-B5B132957666}"/>
              </a:ext>
            </a:extLst>
          </p:cNvPr>
          <p:cNvSpPr/>
          <p:nvPr/>
        </p:nvSpPr>
        <p:spPr>
          <a:xfrm>
            <a:off x="4554762" y="2325351"/>
            <a:ext cx="1405289" cy="1386038"/>
          </a:xfrm>
          <a:prstGeom prst="mathMultiply">
            <a:avLst/>
          </a:prstGeom>
          <a:solidFill>
            <a:srgbClr val="FF6363"/>
          </a:solidFill>
          <a:ln>
            <a:solidFill>
              <a:srgbClr val="FF63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C0B644-CE3F-D019-028B-AE44503CABBD}"/>
              </a:ext>
            </a:extLst>
          </p:cNvPr>
          <p:cNvSpPr txBox="1"/>
          <p:nvPr/>
        </p:nvSpPr>
        <p:spPr>
          <a:xfrm>
            <a:off x="4289001" y="3759967"/>
            <a:ext cx="82243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>
                <a:ln w="0">
                  <a:noFill/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Organelle</a:t>
            </a:r>
            <a:r>
              <a:rPr lang="en-GB" sz="300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GB" sz="2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generates energy in cells</a:t>
            </a:r>
            <a:endParaRPr lang="en-GB" sz="29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0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D417ED-A85E-5813-F2A9-06D1BBA4C37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4F0E16-62F6-0FDC-B087-59C24A0FF4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08228D-59D0-A4CA-FE90-0107FA5CA839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3. Neural Networks: Backwards 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2D712-46BA-FE54-8DB0-0342C3089396}"/>
              </a:ext>
            </a:extLst>
          </p:cNvPr>
          <p:cNvSpPr txBox="1"/>
          <p:nvPr/>
        </p:nvSpPr>
        <p:spPr>
          <a:xfrm>
            <a:off x="6888481" y="2130365"/>
            <a:ext cx="41634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D4D4D4"/>
                </a:solidFill>
                <a:latin typeface="Droid Sans Mono"/>
              </a:rPr>
              <a:t> (-0.8370),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(-0.9963),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(1.0568),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(1.4176),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(0.5535),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(1.9373),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(1.5074),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(4.8390),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(-2.9668),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(-1.0379),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(-0.3057),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(-4.2351),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(1.4341),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(-1.4620),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(-0.3731),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(1.8755),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(-1.4893),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(-2.8241),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(3.3332),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(-0.0906),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(1.8898),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(0.8625),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(-1.7802),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(0.5090),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(4.2222),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(-2.3364),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(1.1773),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(1.8600),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(-0.3164),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(0.2378),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(-2.1901),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(0.7255),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(0.9425),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(-1.8687),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(-0.2551),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(0.1737),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(-1.6383),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(1.0909),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(0.9690),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(-0.1866),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(-0.4658),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(-0.6676),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(0.7904),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(-1.1645),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(-0.7734),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(-3.5555),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(-1.1131),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(-1.0456),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(0.4416),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(1.2329),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(1.4033),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(1.1766),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(-2.2999),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(-0.4118),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(-0.1187),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(-0.1156),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(0.3535),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(-0.1656),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(-0.3172),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(0.1175),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(-4.8242),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(2.8076),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(1.2973),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(-1.1101),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(0.8656),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(-0.4163),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(2.3488),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(-4.3332),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(0.2469),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(-0.6439),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(-1.4424),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(0.1270),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(1.7528),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(-2.7184),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(1.4846),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(0.4549),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(-2.4588),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(2.0927),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(0.1093),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(1.3892),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(-3.8110),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(0.7903),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(1.0432),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(2.6847),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(0.5939),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(-0.1726),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(-0.5155),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(0.3859),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7E6E-DDED-2E6D-611D-8D8E9B38B174}"/>
              </a:ext>
            </a:extLst>
          </p:cNvPr>
          <p:cNvSpPr txBox="1"/>
          <p:nvPr/>
        </p:nvSpPr>
        <p:spPr>
          <a:xfrm>
            <a:off x="1246560" y="2130365"/>
            <a:ext cx="402257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solidFill>
                  <a:srgbClr val="4EC9B0"/>
                </a:solidFill>
                <a:latin typeface="Droid Sans Mono"/>
              </a:rPr>
              <a:t>0.2863),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(1.2307),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(2.5174),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(0.9929),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(-3.7714),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(-1.2208),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(0.0851),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(-0.2373),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(-2.4234),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(1.7426),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(-0.1505),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(-0.8594),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(4.8210),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(-0.8130),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(2.5217),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(0.6487),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(0.4648),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(-1.4481),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(-0.9089),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(0.0548),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(2.3526),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(-0.3699),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(1.1465),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(0.5105),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(2.3646),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(-0.7747),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(4.9055),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(-1.3934),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(-1.8953),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(-1.3712),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(2.4309),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(5.2719),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(2.0144),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(1.8627),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(1.4278),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(-2.4139),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(-1.0946),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(-0.3024),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(-4.2780),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(-0.3049),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(0.6957),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(0.4319),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(1.8508),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(-1.8022),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(-0.3920),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(-2.1429),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(0.2166),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(2.2102),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(3.7859),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(1.0934),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(-0.3237),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(-0.8731),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(-2.2672),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(0.1332),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(1.9536),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(2.7384),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(1.3187),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(4.8000),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(-3.3562),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(-1.1232),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(-0.7049),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(0.4410),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(-2.6155),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(0.0512),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(1.9210),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(2.6836),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(-0.4785),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(-4.0392),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(-1.9838),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(-1.3981),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(0.3803),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(-0.4307),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(-1.9314),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(0.7149),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(0.7923),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(-5.1067),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(2.1485),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(0.1936),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(0.5231),</a:t>
            </a:r>
            <a:r>
              <a:rPr lang="en-US" sz="1800">
                <a:solidFill>
                  <a:srgbClr val="B5CEA8"/>
                </a:solidFill>
                <a:latin typeface="Droid Sans Mono"/>
              </a:rPr>
              <a:t> (5.1777),</a:t>
            </a:r>
            <a:r>
              <a:rPr lang="en-US" sz="1800">
                <a:solidFill>
                  <a:srgbClr val="4EC9B0"/>
                </a:solidFill>
                <a:latin typeface="Droid Sans Mono"/>
              </a:rPr>
              <a:t> (-1.1731),</a:t>
            </a:r>
            <a:r>
              <a:rPr lang="en-US" sz="1800" b="1">
                <a:solidFill>
                  <a:srgbClr val="569CD6"/>
                </a:solidFill>
                <a:latin typeface="Droid Sans Mono"/>
              </a:rPr>
              <a:t> (2.1841),</a:t>
            </a:r>
            <a:r>
              <a:rPr lang="en-US" sz="1800">
                <a:solidFill>
                  <a:srgbClr val="F44747"/>
                </a:solidFill>
                <a:latin typeface="Droid Sans Mono"/>
              </a:rPr>
              <a:t> (2.2894),</a:t>
            </a:r>
            <a:r>
              <a:rPr lang="en-US" sz="1800">
                <a:solidFill>
                  <a:srgbClr val="D4D4D4"/>
                </a:solidFill>
                <a:latin typeface="Droid Sans Mono"/>
              </a:rPr>
              <a:t> (-1.0185),</a:t>
            </a:r>
            <a:r>
              <a:rPr lang="en-US" sz="1800">
                <a:solidFill>
                  <a:srgbClr val="569CD6"/>
                </a:solidFill>
                <a:latin typeface="Droid Sans Mono"/>
              </a:rPr>
              <a:t> (-0.5580),</a:t>
            </a:r>
            <a:r>
              <a:rPr lang="en-US" sz="1800">
                <a:solidFill>
                  <a:srgbClr val="DCDCAA"/>
                </a:solidFill>
                <a:latin typeface="Droid Sans Mono"/>
              </a:rPr>
              <a:t> (-2.9298),</a:t>
            </a:r>
            <a:r>
              <a:rPr lang="en-US" sz="1800">
                <a:solidFill>
                  <a:srgbClr val="6A9955"/>
                </a:solidFill>
                <a:latin typeface="Droid Sans Mono"/>
              </a:rPr>
              <a:t> (-2.5891),</a:t>
            </a:r>
            <a:r>
              <a:rPr lang="en-US" sz="1800">
                <a:solidFill>
                  <a:srgbClr val="CE9178"/>
                </a:solidFill>
                <a:latin typeface="Droid Sans Mono"/>
              </a:rPr>
              <a:t> (-1.2704),</a:t>
            </a:r>
            <a:r>
              <a:rPr lang="en-US" sz="1800">
                <a:solidFill>
                  <a:srgbClr val="9CDCFE"/>
                </a:solidFill>
                <a:latin typeface="Droid Sans Mono"/>
              </a:rPr>
              <a:t> </a:t>
            </a:r>
            <a:endParaRPr lang="en-US" sz="1800">
              <a:solidFill>
                <a:srgbClr val="4EC9B0"/>
              </a:solidFill>
              <a:latin typeface="Droid Sans Mon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28A0A1-AD78-5025-DE10-1BA8EDEC6A85}"/>
              </a:ext>
            </a:extLst>
          </p:cNvPr>
          <p:cNvSpPr txBox="1">
            <a:spLocks/>
          </p:cNvSpPr>
          <p:nvPr/>
        </p:nvSpPr>
        <p:spPr>
          <a:xfrm>
            <a:off x="1477339" y="2766218"/>
            <a:ext cx="35610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Powerhouse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26BB0E-3701-1598-DF71-4FE328D27D8F}"/>
              </a:ext>
            </a:extLst>
          </p:cNvPr>
          <p:cNvSpPr txBox="1">
            <a:spLocks/>
          </p:cNvSpPr>
          <p:nvPr/>
        </p:nvSpPr>
        <p:spPr>
          <a:xfrm>
            <a:off x="7672360" y="2719961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+mn-lt"/>
              </a:rPr>
              <a:t>Organelle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039829-43E0-E4D0-71D8-9E7715ABA1F6}"/>
              </a:ext>
            </a:extLst>
          </p:cNvPr>
          <p:cNvSpPr txBox="1">
            <a:spLocks/>
          </p:cNvSpPr>
          <p:nvPr/>
        </p:nvSpPr>
        <p:spPr>
          <a:xfrm>
            <a:off x="5912720" y="3725405"/>
            <a:ext cx="32300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4630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B576CA-155F-C36F-20F4-3F982CC0A7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B785E6-A413-5163-7E88-70538579911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9974D9-8E8C-DB45-03AB-459973250D62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3. Neural Networks: Forward Pass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A6017-3B31-2538-71DE-FFD8FEFA5AEC}"/>
              </a:ext>
            </a:extLst>
          </p:cNvPr>
          <p:cNvSpPr txBox="1">
            <a:spLocks/>
          </p:cNvSpPr>
          <p:nvPr/>
        </p:nvSpPr>
        <p:spPr>
          <a:xfrm>
            <a:off x="2171904" y="2155034"/>
            <a:ext cx="224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2" name="Picture 11" descr="A picture containing screenshot, circle, text, font&#10;&#10;Description automatically generated">
            <a:extLst>
              <a:ext uri="{FF2B5EF4-FFF2-40B4-BE49-F238E27FC236}">
                <a16:creationId xmlns:a16="http://schemas.microsoft.com/office/drawing/2014/main" id="{AEC0E3B4-950A-FE69-EE70-7FA4663C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2"/>
          <a:stretch/>
        </p:blipFill>
        <p:spPr>
          <a:xfrm>
            <a:off x="195943" y="234499"/>
            <a:ext cx="1179576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5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B576CA-155F-C36F-20F4-3F982CC0A7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B785E6-A413-5163-7E88-70538579911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9974D9-8E8C-DB45-03AB-459973250D62}"/>
                </a:ext>
              </a:extLst>
            </p:cNvPr>
            <p:cNvSpPr/>
            <p:nvPr/>
          </p:nvSpPr>
          <p:spPr>
            <a:xfrm>
              <a:off x="195943" y="222069"/>
              <a:ext cx="11795760" cy="646611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76A1EC-DA96-C64B-21E7-FEB286DA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3. Neural Networks: Forward Pass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A6017-3B31-2538-71DE-FFD8FEFA5AEC}"/>
              </a:ext>
            </a:extLst>
          </p:cNvPr>
          <p:cNvSpPr txBox="1">
            <a:spLocks/>
          </p:cNvSpPr>
          <p:nvPr/>
        </p:nvSpPr>
        <p:spPr>
          <a:xfrm>
            <a:off x="2171904" y="2155034"/>
            <a:ext cx="224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8" name="Picture 7" descr="A picture containing screenshot, circle, text, font&#10;&#10;Description automatically generated">
            <a:extLst>
              <a:ext uri="{FF2B5EF4-FFF2-40B4-BE49-F238E27FC236}">
                <a16:creationId xmlns:a16="http://schemas.microsoft.com/office/drawing/2014/main" id="{1FDBC71B-4EC4-8482-5805-4B0F4B3AD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7102"/>
          <a:stretch/>
        </p:blipFill>
        <p:spPr>
          <a:xfrm>
            <a:off x="195943" y="230950"/>
            <a:ext cx="11801647" cy="64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A1DE3468-D03D-068B-1C43-7C7867ED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>
            <a:extLst>
              <a:ext uri="{FF2B5EF4-FFF2-40B4-BE49-F238E27FC236}">
                <a16:creationId xmlns:a16="http://schemas.microsoft.com/office/drawing/2014/main" id="{D793DB5C-8391-6225-970B-32C245C948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66561" y="365157"/>
            <a:ext cx="603636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"/>
              <a:buNone/>
            </a:pPr>
            <a:r>
              <a:rPr lang="en-GB" sz="3600" b="1" i="0">
                <a:solidFill>
                  <a:srgbClr val="373737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Unravelling HPCIA prescription trends in veterinary healthcare</a:t>
            </a:r>
            <a:endParaRPr sz="3600"/>
          </a:p>
        </p:txBody>
      </p:sp>
      <p:sp>
        <p:nvSpPr>
          <p:cNvPr id="95" name="Google Shape;95;p16">
            <a:extLst>
              <a:ext uri="{FF2B5EF4-FFF2-40B4-BE49-F238E27FC236}">
                <a16:creationId xmlns:a16="http://schemas.microsoft.com/office/drawing/2014/main" id="{4144FC59-E7CF-185D-BE04-565C573454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66561" y="2948526"/>
            <a:ext cx="603636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GB" b="0" i="0">
                <a:solidFill>
                  <a:srgbClr val="373737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 LLM approach towards antimicrobial stewardship surveillance in the UK </a:t>
            </a:r>
          </a:p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GB" sz="1600" b="1">
              <a:solidFill>
                <a:srgbClr val="373737"/>
              </a:solidFill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marL="762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GB" sz="1600" b="1">
                <a:solidFill>
                  <a:srgbClr val="373737"/>
                </a:solidFill>
                <a:highlight>
                  <a:srgbClr val="FFFFFF"/>
                </a:highlight>
                <a:latin typeface="Open Sans" panose="020B0606030504020204" pitchFamily="34" charset="0"/>
              </a:rPr>
              <a:t>Sean Farrell</a:t>
            </a:r>
            <a:endParaRPr sz="1600" b="1"/>
          </a:p>
        </p:txBody>
      </p:sp>
      <p:sp>
        <p:nvSpPr>
          <p:cNvPr id="96" name="Google Shape;96;p16">
            <a:extLst>
              <a:ext uri="{FF2B5EF4-FFF2-40B4-BE49-F238E27FC236}">
                <a16:creationId xmlns:a16="http://schemas.microsoft.com/office/drawing/2014/main" id="{DFA6C42B-D57D-0A28-E31C-EC7D39E4BB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913206" y="6343993"/>
            <a:ext cx="779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DB64D070-847B-B4D9-A071-748A91CE22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5175" y="5438289"/>
            <a:ext cx="1338068" cy="594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180A0-DE1A-C5AD-5027-6CE9BD3C6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10650" t="17358" r="9654" b="21319"/>
          <a:stretch/>
        </p:blipFill>
        <p:spPr>
          <a:xfrm>
            <a:off x="5168253" y="5438289"/>
            <a:ext cx="1855494" cy="594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645043-42E1-D2C1-793A-EE5C6F2C34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8757" y="5511634"/>
            <a:ext cx="1855493" cy="448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1F3376-125E-6C3E-ED19-B739AF13D288}"/>
              </a:ext>
            </a:extLst>
          </p:cNvPr>
          <p:cNvGrpSpPr/>
          <p:nvPr/>
        </p:nvGrpSpPr>
        <p:grpSpPr>
          <a:xfrm>
            <a:off x="1014884" y="1155561"/>
            <a:ext cx="3615844" cy="3505056"/>
            <a:chOff x="560767" y="1236078"/>
            <a:chExt cx="3872476" cy="3932355"/>
          </a:xfrm>
        </p:grpSpPr>
        <p:pic>
          <p:nvPicPr>
            <p:cNvPr id="6" name="Picture 2" descr="ChatGPT graphic">
              <a:extLst>
                <a:ext uri="{FF2B5EF4-FFF2-40B4-BE49-F238E27FC236}">
                  <a16:creationId xmlns:a16="http://schemas.microsoft.com/office/drawing/2014/main" id="{63D08A7B-8621-8D57-91E9-BBFC50CF7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67" y="1236078"/>
              <a:ext cx="3771973" cy="3824943"/>
            </a:xfrm>
            <a:prstGeom prst="rect">
              <a:avLst/>
            </a:prstGeom>
            <a:noFill/>
            <a:effectLst>
              <a:outerShdw blurRad="192692" dist="64423" dir="2700000" sx="101816" sy="101816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Simple Cat Icons - Free SVG &amp; PNG Simple Cat Images - Noun ...">
              <a:extLst>
                <a:ext uri="{FF2B5EF4-FFF2-40B4-BE49-F238E27FC236}">
                  <a16:creationId xmlns:a16="http://schemas.microsoft.com/office/drawing/2014/main" id="{C0C38C5D-E304-1003-BEEC-CC9F124A7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70" y="1343490"/>
              <a:ext cx="3771973" cy="382494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996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059AA-6328-72D7-A222-DBBF4F6FE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88AE2-E17D-4209-E8B2-6A381497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391" y="4866683"/>
            <a:ext cx="2148097" cy="21480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919498-1891-AF62-61EE-04FCD4D026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 descr="A picture containing text, screenshot, font, businesscard">
            <a:extLst>
              <a:ext uri="{FF2B5EF4-FFF2-40B4-BE49-F238E27FC236}">
                <a16:creationId xmlns:a16="http://schemas.microsoft.com/office/drawing/2014/main" id="{8DBD1982-FC5B-5756-D72D-92D150938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" t="82467" r="79261" b="-14605"/>
          <a:stretch/>
        </p:blipFill>
        <p:spPr>
          <a:xfrm>
            <a:off x="9871718" y="3562328"/>
            <a:ext cx="1490269" cy="1009087"/>
          </a:xfrm>
          <a:prstGeom prst="rect">
            <a:avLst/>
          </a:prstGeom>
        </p:spPr>
      </p:pic>
      <p:pic>
        <p:nvPicPr>
          <p:cNvPr id="15" name="Picture 14" descr="A picture containing text, screenshot, font, businesscard">
            <a:extLst>
              <a:ext uri="{FF2B5EF4-FFF2-40B4-BE49-F238E27FC236}">
                <a16:creationId xmlns:a16="http://schemas.microsoft.com/office/drawing/2014/main" id="{0ABE410D-924F-73B0-6D6B-66B784B50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6" t="83500" r="59643" b="-13555"/>
          <a:stretch/>
        </p:blipFill>
        <p:spPr>
          <a:xfrm>
            <a:off x="9822057" y="4071065"/>
            <a:ext cx="1490269" cy="94367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CDE6218-0AB3-20F3-D0B7-1EA8C838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52" y="466576"/>
            <a:ext cx="5662856" cy="1325563"/>
          </a:xfrm>
        </p:spPr>
        <p:txBody>
          <a:bodyPr/>
          <a:lstStyle/>
          <a:p>
            <a:r>
              <a:rPr lang="en-GB" b="1" err="1"/>
              <a:t>PetBERT</a:t>
            </a:r>
            <a:endParaRPr lang="en-GB" b="1"/>
          </a:p>
        </p:txBody>
      </p:sp>
      <p:pic>
        <p:nvPicPr>
          <p:cNvPr id="8" name="Picture 2" descr="ChatGPT graphic">
            <a:extLst>
              <a:ext uri="{FF2B5EF4-FFF2-40B4-BE49-F238E27FC236}">
                <a16:creationId xmlns:a16="http://schemas.microsoft.com/office/drawing/2014/main" id="{01F636AB-633D-3134-BB17-5D216690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20" y="2270004"/>
            <a:ext cx="2261371" cy="2261371"/>
          </a:xfrm>
          <a:prstGeom prst="rect">
            <a:avLst/>
          </a:prstGeom>
          <a:noFill/>
          <a:effectLst>
            <a:outerShdw blurRad="192692" dist="64423" dir="2700000" sx="101816" sy="101816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DE074F1C-71AA-E2E3-BBB4-EF3ECCB1D7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9" t="45608" r="3100" b="6240"/>
          <a:stretch/>
        </p:blipFill>
        <p:spPr>
          <a:xfrm>
            <a:off x="613590" y="2145660"/>
            <a:ext cx="2578101" cy="247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760C3-6BE0-597F-34D3-9BFA5D2700C1}"/>
              </a:ext>
            </a:extLst>
          </p:cNvPr>
          <p:cNvSpPr txBox="1"/>
          <p:nvPr/>
        </p:nvSpPr>
        <p:spPr>
          <a:xfrm>
            <a:off x="1016821" y="4651987"/>
            <a:ext cx="1771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SAVSNET Corpus</a:t>
            </a:r>
          </a:p>
          <a:p>
            <a:pPr algn="ctr"/>
            <a:r>
              <a:rPr lang="en-GB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5.1 Million</a:t>
            </a:r>
          </a:p>
          <a:p>
            <a:pPr algn="ctr"/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Million Words</a:t>
            </a:r>
          </a:p>
        </p:txBody>
      </p:sp>
      <p:pic>
        <p:nvPicPr>
          <p:cNvPr id="12" name="Picture 2" descr="ChatGPT graphic">
            <a:extLst>
              <a:ext uri="{FF2B5EF4-FFF2-40B4-BE49-F238E27FC236}">
                <a16:creationId xmlns:a16="http://schemas.microsoft.com/office/drawing/2014/main" id="{2AEABF3A-D44D-9347-C598-202F31CE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37" y="2280411"/>
            <a:ext cx="2261371" cy="2261371"/>
          </a:xfrm>
          <a:prstGeom prst="rect">
            <a:avLst/>
          </a:prstGeom>
          <a:noFill/>
          <a:effectLst>
            <a:outerShdw blurRad="192692" dist="64423" dir="2700000" sx="101816" sy="101816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imple Cat Icons - Free SVG &amp; PNG Simple Cat Images - Noun ...">
            <a:extLst>
              <a:ext uri="{FF2B5EF4-FFF2-40B4-BE49-F238E27FC236}">
                <a16:creationId xmlns:a16="http://schemas.microsoft.com/office/drawing/2014/main" id="{2EA46A57-7B1A-30C4-E339-5730CBCD8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0" y="2300861"/>
            <a:ext cx="2166097" cy="21660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imple Cat Icons - Free SVG &amp; PNG Simple Cat Images - Noun ...">
            <a:extLst>
              <a:ext uri="{FF2B5EF4-FFF2-40B4-BE49-F238E27FC236}">
                <a16:creationId xmlns:a16="http://schemas.microsoft.com/office/drawing/2014/main" id="{7DEF9716-E5B8-4417-9F7F-6E7C29B1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794" y="2388687"/>
            <a:ext cx="2166097" cy="21660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E3274B-151C-05E2-6652-FEC10BA05465}"/>
              </a:ext>
            </a:extLst>
          </p:cNvPr>
          <p:cNvSpPr txBox="1"/>
          <p:nvPr/>
        </p:nvSpPr>
        <p:spPr>
          <a:xfrm>
            <a:off x="5730382" y="4790486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40EBC8-5D0B-D263-D30D-B8423E9071E7}"/>
              </a:ext>
            </a:extLst>
          </p:cNvPr>
          <p:cNvSpPr txBox="1"/>
          <p:nvPr/>
        </p:nvSpPr>
        <p:spPr>
          <a:xfrm>
            <a:off x="9850878" y="4790486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PetBERT</a:t>
            </a:r>
            <a:endParaRPr lang="en-GB" sz="1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260731-57B4-FE55-4B28-BE26B6E81EE6}"/>
              </a:ext>
            </a:extLst>
          </p:cNvPr>
          <p:cNvSpPr txBox="1"/>
          <p:nvPr/>
        </p:nvSpPr>
        <p:spPr>
          <a:xfrm>
            <a:off x="3853122" y="3244334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664544-23A0-18EE-FF80-CC09DD16609C}"/>
              </a:ext>
            </a:extLst>
          </p:cNvPr>
          <p:cNvSpPr txBox="1"/>
          <p:nvPr/>
        </p:nvSpPr>
        <p:spPr>
          <a:xfrm>
            <a:off x="8061236" y="3240902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5BF039-430C-CA95-FA7D-071E6371F908}"/>
              </a:ext>
            </a:extLst>
          </p:cNvPr>
          <p:cNvSpPr txBox="1"/>
          <p:nvPr/>
        </p:nvSpPr>
        <p:spPr>
          <a:xfrm>
            <a:off x="3440348" y="3587012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Fine-tuned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95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621D102-58AE-456C-9FA1-B503F5918A96}"/>
              </a:ext>
            </a:extLst>
          </p:cNvPr>
          <p:cNvSpPr/>
          <p:nvPr/>
        </p:nvSpPr>
        <p:spPr>
          <a:xfrm>
            <a:off x="6774011" y="1411325"/>
            <a:ext cx="4727277" cy="4031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2AF5D-2AD4-98E5-4BCB-BE7844A1F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E271FF8-B4EF-8E98-8906-A2C9C5018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" r="816"/>
          <a:stretch/>
        </p:blipFill>
        <p:spPr>
          <a:xfrm>
            <a:off x="6944037" y="1792568"/>
            <a:ext cx="4290020" cy="36502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A picture containing text, screenshot, font, businesscard">
            <a:extLst>
              <a:ext uri="{FF2B5EF4-FFF2-40B4-BE49-F238E27FC236}">
                <a16:creationId xmlns:a16="http://schemas.microsoft.com/office/drawing/2014/main" id="{EE6F70D5-84F7-A683-655A-D753A60B0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1" t="35853" r="1" b="975"/>
          <a:stretch/>
        </p:blipFill>
        <p:spPr>
          <a:xfrm>
            <a:off x="567079" y="1678723"/>
            <a:ext cx="4470400" cy="1983535"/>
          </a:xfrm>
          <a:prstGeom prst="rect">
            <a:avLst/>
          </a:prstGeom>
        </p:spPr>
      </p:pic>
      <p:pic>
        <p:nvPicPr>
          <p:cNvPr id="13" name="Picture 12" descr="A picture containing text, screenshot, font, businesscard">
            <a:extLst>
              <a:ext uri="{FF2B5EF4-FFF2-40B4-BE49-F238E27FC236}">
                <a16:creationId xmlns:a16="http://schemas.microsoft.com/office/drawing/2014/main" id="{59E3245D-0399-7312-203F-22FAFA78C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442" t="36829" r="60238" b="16151"/>
          <a:stretch/>
        </p:blipFill>
        <p:spPr>
          <a:xfrm>
            <a:off x="-1014767" y="3662258"/>
            <a:ext cx="4501453" cy="1476397"/>
          </a:xfrm>
          <a:prstGeom prst="rect">
            <a:avLst/>
          </a:prstGeom>
        </p:spPr>
      </p:pic>
      <p:pic>
        <p:nvPicPr>
          <p:cNvPr id="14" name="Picture 13" descr="A picture containing text, screenshot, font, businesscard">
            <a:extLst>
              <a:ext uri="{FF2B5EF4-FFF2-40B4-BE49-F238E27FC236}">
                <a16:creationId xmlns:a16="http://schemas.microsoft.com/office/drawing/2014/main" id="{65326216-6015-C46B-BD40-2E7528209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" t="82467" r="79261" b="-14605"/>
          <a:stretch/>
        </p:blipFill>
        <p:spPr>
          <a:xfrm>
            <a:off x="3536347" y="3662258"/>
            <a:ext cx="1490269" cy="1009087"/>
          </a:xfrm>
          <a:prstGeom prst="rect">
            <a:avLst/>
          </a:prstGeom>
        </p:spPr>
      </p:pic>
      <p:pic>
        <p:nvPicPr>
          <p:cNvPr id="15" name="Picture 14" descr="A picture containing text, screenshot, font, businesscard">
            <a:extLst>
              <a:ext uri="{FF2B5EF4-FFF2-40B4-BE49-F238E27FC236}">
                <a16:creationId xmlns:a16="http://schemas.microsoft.com/office/drawing/2014/main" id="{BA15ED1F-ADA4-A3E4-DC1D-18877BD05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6" t="83500" r="59643" b="-13555"/>
          <a:stretch/>
        </p:blipFill>
        <p:spPr>
          <a:xfrm>
            <a:off x="3486686" y="4170995"/>
            <a:ext cx="1490269" cy="9436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9A9961-24CD-D4E5-FBDF-D90BCECB275B}"/>
              </a:ext>
            </a:extLst>
          </p:cNvPr>
          <p:cNvSpPr txBox="1"/>
          <p:nvPr/>
        </p:nvSpPr>
        <p:spPr>
          <a:xfrm>
            <a:off x="488347" y="14224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Classification of Disease 11 (ICD-11)</a:t>
            </a:r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1C3C8B-9521-71AE-66D3-37994B05BDEA}"/>
              </a:ext>
            </a:extLst>
          </p:cNvPr>
          <p:cNvSpPr txBox="1"/>
          <p:nvPr/>
        </p:nvSpPr>
        <p:spPr>
          <a:xfrm>
            <a:off x="488347" y="767997"/>
            <a:ext cx="4249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Syndromic Prescribing Patterns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F6E9FE-66CB-819F-EAAB-2A33A08CA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782" y="4301782"/>
            <a:ext cx="2556218" cy="25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79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2C35-F970-AA1B-3D67-746FD72E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6C3E-CADB-1640-B3CB-AEF2BD27B5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56FC13D-A03A-DC35-B64A-3ACFA2284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" r="816"/>
          <a:stretch/>
        </p:blipFill>
        <p:spPr>
          <a:xfrm>
            <a:off x="6902450" y="1415157"/>
            <a:ext cx="4586280" cy="39023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CBFDD2-7C69-666E-5306-B9EBB1933CFC}"/>
              </a:ext>
            </a:extLst>
          </p:cNvPr>
          <p:cNvSpPr/>
          <p:nvPr/>
        </p:nvSpPr>
        <p:spPr>
          <a:xfrm>
            <a:off x="6774011" y="1411325"/>
            <a:ext cx="4727277" cy="4031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F7F0D-B471-BA7E-BFB8-C12D0D48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787" y="1203477"/>
            <a:ext cx="4273064" cy="423936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B52EF50-0128-748E-949C-09F6D33FFB8C}"/>
              </a:ext>
            </a:extLst>
          </p:cNvPr>
          <p:cNvSpPr txBox="1">
            <a:spLocks/>
          </p:cNvSpPr>
          <p:nvPr/>
        </p:nvSpPr>
        <p:spPr>
          <a:xfrm>
            <a:off x="6889892" y="1103668"/>
            <a:ext cx="42498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HPCIA Prescriptions per</a:t>
            </a:r>
          </a:p>
          <a:p>
            <a:r>
              <a:rPr lang="en-GB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consultations</a:t>
            </a:r>
          </a:p>
        </p:txBody>
      </p:sp>
      <p:pic>
        <p:nvPicPr>
          <p:cNvPr id="10" name="Picture 9" descr="A picture containing text, screenshot, font, businesscard">
            <a:extLst>
              <a:ext uri="{FF2B5EF4-FFF2-40B4-BE49-F238E27FC236}">
                <a16:creationId xmlns:a16="http://schemas.microsoft.com/office/drawing/2014/main" id="{25E22A5D-BE7E-9D20-DD00-299E874E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11" t="35853" r="1" b="975"/>
          <a:stretch/>
        </p:blipFill>
        <p:spPr>
          <a:xfrm>
            <a:off x="567079" y="1678723"/>
            <a:ext cx="4470400" cy="1983535"/>
          </a:xfrm>
          <a:prstGeom prst="rect">
            <a:avLst/>
          </a:prstGeom>
        </p:spPr>
      </p:pic>
      <p:pic>
        <p:nvPicPr>
          <p:cNvPr id="12" name="Picture 11" descr="A picture containing text, screenshot, font, businesscard">
            <a:extLst>
              <a:ext uri="{FF2B5EF4-FFF2-40B4-BE49-F238E27FC236}">
                <a16:creationId xmlns:a16="http://schemas.microsoft.com/office/drawing/2014/main" id="{98928303-7F0B-D41A-818A-68D6AAEA9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442" t="36829" r="60238" b="16151"/>
          <a:stretch/>
        </p:blipFill>
        <p:spPr>
          <a:xfrm>
            <a:off x="-1014767" y="3662258"/>
            <a:ext cx="4501453" cy="1476397"/>
          </a:xfrm>
          <a:prstGeom prst="rect">
            <a:avLst/>
          </a:prstGeom>
        </p:spPr>
      </p:pic>
      <p:pic>
        <p:nvPicPr>
          <p:cNvPr id="17" name="Picture 16" descr="A picture containing text, screenshot, font, businesscard">
            <a:extLst>
              <a:ext uri="{FF2B5EF4-FFF2-40B4-BE49-F238E27FC236}">
                <a16:creationId xmlns:a16="http://schemas.microsoft.com/office/drawing/2014/main" id="{19F90097-117C-82A8-936A-4C39BC84F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" t="82467" r="79261" b="-14605"/>
          <a:stretch/>
        </p:blipFill>
        <p:spPr>
          <a:xfrm>
            <a:off x="3536347" y="3662258"/>
            <a:ext cx="1490269" cy="1009087"/>
          </a:xfrm>
          <a:prstGeom prst="rect">
            <a:avLst/>
          </a:prstGeom>
        </p:spPr>
      </p:pic>
      <p:pic>
        <p:nvPicPr>
          <p:cNvPr id="18" name="Picture 17" descr="A picture containing text, screenshot, font, businesscard">
            <a:extLst>
              <a:ext uri="{FF2B5EF4-FFF2-40B4-BE49-F238E27FC236}">
                <a16:creationId xmlns:a16="http://schemas.microsoft.com/office/drawing/2014/main" id="{56364639-265A-A533-E68F-0B1C9B149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26" t="83500" r="59643" b="-13555"/>
          <a:stretch/>
        </p:blipFill>
        <p:spPr>
          <a:xfrm>
            <a:off x="3486686" y="4170995"/>
            <a:ext cx="1490269" cy="9436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B2843D-59A6-BDCB-3315-B6784D7D17C5}"/>
              </a:ext>
            </a:extLst>
          </p:cNvPr>
          <p:cNvSpPr txBox="1"/>
          <p:nvPr/>
        </p:nvSpPr>
        <p:spPr>
          <a:xfrm>
            <a:off x="488347" y="767997"/>
            <a:ext cx="4249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Syndromic Prescribing Patterns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2A48A5-00E2-7115-DFE2-A3F0094AEAC4}"/>
              </a:ext>
            </a:extLst>
          </p:cNvPr>
          <p:cNvSpPr txBox="1"/>
          <p:nvPr/>
        </p:nvSpPr>
        <p:spPr>
          <a:xfrm>
            <a:off x="488347" y="14224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Classification of Disease 11 (ICD-11)</a:t>
            </a:r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33C37B-6C8E-7D91-E7BF-1CAA5FE2A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782" y="4301782"/>
            <a:ext cx="2556218" cy="25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5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F6081-6E23-BC94-AB26-063E84775D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diagram of a medical structure&#10;&#10;Description automatically generated with medium confidence">
            <a:extLst>
              <a:ext uri="{FF2B5EF4-FFF2-40B4-BE49-F238E27FC236}">
                <a16:creationId xmlns:a16="http://schemas.microsoft.com/office/drawing/2014/main" id="{D185A5A2-7516-0C0D-2484-334DE561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7" y="899617"/>
            <a:ext cx="11436899" cy="4607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EB1D0B-A2C6-CBB7-0973-6737C58E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633" y="4361659"/>
            <a:ext cx="2633914" cy="2623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74FBA-39E6-BAC0-3637-F32E2468D088}"/>
              </a:ext>
            </a:extLst>
          </p:cNvPr>
          <p:cNvSpPr txBox="1"/>
          <p:nvPr/>
        </p:nvSpPr>
        <p:spPr>
          <a:xfrm>
            <a:off x="499354" y="567972"/>
            <a:ext cx="4988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Disease Level Prescribing Patterns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4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255A019-C9D7-7E1C-4B59-5F5803F9F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73EC4669-D51E-8E3D-D5DD-8FB1447454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02008664-6003-5A7F-F21C-7778AF4D9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823D20-3915-01B2-0DB5-C865695C6650}"/>
              </a:ext>
            </a:extLst>
          </p:cNvPr>
          <p:cNvSpPr/>
          <p:nvPr/>
        </p:nvSpPr>
        <p:spPr>
          <a:xfrm>
            <a:off x="0" y="571500"/>
            <a:ext cx="12192000" cy="5676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63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188275F1-C442-35EB-90CB-EF464615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555" y="195895"/>
            <a:ext cx="7199085" cy="60231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2AF5D-2AD4-98E5-4BCB-BE7844A1F4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E9400-74EC-B22D-81BD-F3F5DB7B7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17" y="4847060"/>
            <a:ext cx="2148097" cy="2148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D6CCBA-CEDC-6C4B-5A64-E19A2FBA1F8B}"/>
              </a:ext>
            </a:extLst>
          </p:cNvPr>
          <p:cNvSpPr txBox="1"/>
          <p:nvPr/>
        </p:nvSpPr>
        <p:spPr>
          <a:xfrm>
            <a:off x="499354" y="567972"/>
            <a:ext cx="3863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Disease Level Prescribing</a:t>
            </a:r>
          </a:p>
          <a:p>
            <a:r>
              <a:rPr lang="en-GB" sz="20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Patterns: </a:t>
            </a:r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HPCIA vs Non-HPCIA vs No Antimicrobial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187B7-7054-909F-A7E6-D799E5F12236}"/>
              </a:ext>
            </a:extLst>
          </p:cNvPr>
          <p:cNvSpPr txBox="1"/>
          <p:nvPr/>
        </p:nvSpPr>
        <p:spPr>
          <a:xfrm>
            <a:off x="1388704" y="3166097"/>
            <a:ext cx="2631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“Cefovecin being the most used HPCIA across 30 of the studied diseases”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D3D2C-6758-5346-6F8B-709DF5598900}"/>
              </a:ext>
            </a:extLst>
          </p:cNvPr>
          <p:cNvSpPr txBox="1"/>
          <p:nvPr/>
        </p:nvSpPr>
        <p:spPr>
          <a:xfrm>
            <a:off x="386541" y="2014521"/>
            <a:ext cx="2631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“Less than 20% of all antimicrobials in cats are topical”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EBE60-761C-FB87-4F52-7CBA4EE86B6C}"/>
              </a:ext>
            </a:extLst>
          </p:cNvPr>
          <p:cNvSpPr txBox="1"/>
          <p:nvPr/>
        </p:nvSpPr>
        <p:spPr>
          <a:xfrm>
            <a:off x="689360" y="4427980"/>
            <a:ext cx="2802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“Systemic antimicrobials account for 56% of total antimicrobial treatments in dog”</a:t>
            </a:r>
          </a:p>
        </p:txBody>
      </p:sp>
    </p:spTree>
    <p:extLst>
      <p:ext uri="{BB962C8B-B14F-4D97-AF65-F5344CB8AC3E}">
        <p14:creationId xmlns:p14="http://schemas.microsoft.com/office/powerpoint/2010/main" val="3668862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F130A74-7C34-9E62-F524-8B5981A0B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B61037-6DF8-EC24-6B8A-6097C27F041A}"/>
              </a:ext>
            </a:extLst>
          </p:cNvPr>
          <p:cNvSpPr/>
          <p:nvPr/>
        </p:nvSpPr>
        <p:spPr>
          <a:xfrm>
            <a:off x="6597158" y="1341911"/>
            <a:ext cx="4502484" cy="4384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88D01687-0CB8-FB25-6B2C-DBD0336DD0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AF722-5150-E5B0-BE24-83B2A423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54" y="653072"/>
            <a:ext cx="5662856" cy="1325563"/>
          </a:xfrm>
        </p:spPr>
        <p:txBody>
          <a:bodyPr/>
          <a:lstStyle/>
          <a:p>
            <a:r>
              <a:rPr lang="en-GB"/>
              <a:t>What do European vets claim to be using?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C2012-C398-81CD-4630-45D304499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" t="1134"/>
          <a:stretch/>
        </p:blipFill>
        <p:spPr>
          <a:xfrm>
            <a:off x="6597158" y="1341912"/>
            <a:ext cx="4502484" cy="438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E816E5-155F-AA76-3B77-71C8745CF119}"/>
              </a:ext>
            </a:extLst>
          </p:cNvPr>
          <p:cNvSpPr txBox="1"/>
          <p:nvPr/>
        </p:nvSpPr>
        <p:spPr>
          <a:xfrm>
            <a:off x="1216550" y="2488758"/>
            <a:ext cx="3490622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8493FF-829E-A8AD-2D57-DA193FA2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995" y="4854222"/>
            <a:ext cx="2193743" cy="21937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CDEE9-00A4-94E8-45F6-8DF91504AD7A}"/>
              </a:ext>
            </a:extLst>
          </p:cNvPr>
          <p:cNvSpPr txBox="1"/>
          <p:nvPr/>
        </p:nvSpPr>
        <p:spPr>
          <a:xfrm>
            <a:off x="655637" y="2439460"/>
            <a:ext cx="5204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>
                <a:solidFill>
                  <a:srgbClr val="2A90D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65%</a:t>
            </a:r>
            <a:r>
              <a:rPr lang="en-GB" sz="1800" b="0" i="0">
                <a:solidFill>
                  <a:srgbClr val="2A90D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0" i="0">
                <a:solidFill>
                  <a:srgbClr val="1F1F1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vets surveyed reported awareness and use of at least one ASG.</a:t>
            </a:r>
          </a:p>
          <a:p>
            <a:endParaRPr lang="en-GB" sz="1600">
              <a:solidFill>
                <a:srgbClr val="1F1F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UK </a:t>
            </a:r>
            <a:r>
              <a:rPr lang="en-GB" sz="1800" b="1">
                <a:solidFill>
                  <a:srgbClr val="2A90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86% </a:t>
            </a: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vets surveyed reported awareness and use of at least one ASG</a:t>
            </a:r>
          </a:p>
          <a:p>
            <a:endParaRPr lang="en-GB" sz="1600" b="0" i="0">
              <a:solidFill>
                <a:srgbClr val="1F1F1F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97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D26CCF3-FFAE-5897-F4AE-2DF68334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0C8079D0-1AB6-2018-258C-B606D6C5D3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85FC9B-3D76-98BC-9517-FE67D64D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54" y="653072"/>
            <a:ext cx="5662856" cy="1325563"/>
          </a:xfrm>
        </p:spPr>
        <p:txBody>
          <a:bodyPr/>
          <a:lstStyle/>
          <a:p>
            <a:r>
              <a:rPr lang="en-GB"/>
              <a:t>What do European vets claim to be using?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51ABB-89FC-05F2-53A6-3832B6D11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1522" t="1134"/>
          <a:stretch/>
        </p:blipFill>
        <p:spPr>
          <a:xfrm>
            <a:off x="6597158" y="1341912"/>
            <a:ext cx="4502484" cy="438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BF78A2-F5D9-B6C7-554D-D99B13336530}"/>
              </a:ext>
            </a:extLst>
          </p:cNvPr>
          <p:cNvSpPr/>
          <p:nvPr/>
        </p:nvSpPr>
        <p:spPr>
          <a:xfrm>
            <a:off x="6597158" y="1341911"/>
            <a:ext cx="4502484" cy="4384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aph with blue squares&#10;&#10;Description automatically generated">
            <a:extLst>
              <a:ext uri="{FF2B5EF4-FFF2-40B4-BE49-F238E27FC236}">
                <a16:creationId xmlns:a16="http://schemas.microsoft.com/office/drawing/2014/main" id="{6B39F656-69A8-866F-1943-711403DA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603" y="1847326"/>
            <a:ext cx="4249823" cy="353747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77FD186-41AE-89A5-1737-60D85FC73149}"/>
              </a:ext>
            </a:extLst>
          </p:cNvPr>
          <p:cNvSpPr txBox="1">
            <a:spLocks/>
          </p:cNvSpPr>
          <p:nvPr/>
        </p:nvSpPr>
        <p:spPr>
          <a:xfrm>
            <a:off x="6748363" y="1193299"/>
            <a:ext cx="42498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/>
              <a:t>UK Clinicians' Response Rates on the Use of PROTECT ME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03C2DA3-66C3-1356-B309-77EAABACB216}"/>
              </a:ext>
            </a:extLst>
          </p:cNvPr>
          <p:cNvSpPr txBox="1">
            <a:spLocks/>
          </p:cNvSpPr>
          <p:nvPr/>
        </p:nvSpPr>
        <p:spPr>
          <a:xfrm>
            <a:off x="7489327" y="2980577"/>
            <a:ext cx="7023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>
                <a:solidFill>
                  <a:schemeClr val="bg1"/>
                </a:solidFill>
              </a:rPr>
              <a:t>74%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2FCD7C6-2A5F-EBC7-23BF-766502BCC6F6}"/>
              </a:ext>
            </a:extLst>
          </p:cNvPr>
          <p:cNvSpPr txBox="1">
            <a:spLocks/>
          </p:cNvSpPr>
          <p:nvPr/>
        </p:nvSpPr>
        <p:spPr>
          <a:xfrm>
            <a:off x="8841576" y="4362002"/>
            <a:ext cx="7023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>
                <a:solidFill>
                  <a:schemeClr val="bg1"/>
                </a:solidFill>
              </a:rPr>
              <a:t>9%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F807AE9-B412-78ED-AF22-22F9053045AC}"/>
              </a:ext>
            </a:extLst>
          </p:cNvPr>
          <p:cNvSpPr txBox="1">
            <a:spLocks/>
          </p:cNvSpPr>
          <p:nvPr/>
        </p:nvSpPr>
        <p:spPr>
          <a:xfrm>
            <a:off x="10084937" y="4230046"/>
            <a:ext cx="7023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>
                <a:solidFill>
                  <a:schemeClr val="bg1"/>
                </a:solidFill>
              </a:rPr>
              <a:t>17%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C6A21-6330-34A4-6BEF-C8D80D098C77}"/>
              </a:ext>
            </a:extLst>
          </p:cNvPr>
          <p:cNvSpPr txBox="1"/>
          <p:nvPr/>
        </p:nvSpPr>
        <p:spPr>
          <a:xfrm>
            <a:off x="655637" y="2439460"/>
            <a:ext cx="5204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>
                <a:solidFill>
                  <a:srgbClr val="2A90D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65%</a:t>
            </a:r>
            <a:r>
              <a:rPr lang="en-GB" sz="1800" b="0" i="0">
                <a:solidFill>
                  <a:srgbClr val="2A90D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0" i="0">
                <a:solidFill>
                  <a:srgbClr val="1F1F1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vets surveyed reported awareness and use of at least one ASG.</a:t>
            </a:r>
          </a:p>
          <a:p>
            <a:endParaRPr lang="en-GB" sz="1600">
              <a:solidFill>
                <a:srgbClr val="1F1F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UK </a:t>
            </a:r>
            <a:r>
              <a:rPr lang="en-GB" sz="1800" b="1">
                <a:solidFill>
                  <a:srgbClr val="2A90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86% </a:t>
            </a: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vets surveyed reported awareness and use of at least one ASG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0" i="0">
              <a:solidFill>
                <a:srgbClr val="1F1F1F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DD9CC3-0304-FBB6-0FDB-528F18822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995" y="4854222"/>
            <a:ext cx="2193743" cy="2193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C578EC-7E44-CE6F-6267-30B425B6E03A}"/>
              </a:ext>
            </a:extLst>
          </p:cNvPr>
          <p:cNvSpPr txBox="1"/>
          <p:nvPr/>
        </p:nvSpPr>
        <p:spPr>
          <a:xfrm>
            <a:off x="667482" y="407913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2A90D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74% </a:t>
            </a: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UK vets claim to be utilise PROTECT ME</a:t>
            </a:r>
          </a:p>
        </p:txBody>
      </p:sp>
    </p:spTree>
    <p:extLst>
      <p:ext uri="{BB962C8B-B14F-4D97-AF65-F5344CB8AC3E}">
        <p14:creationId xmlns:p14="http://schemas.microsoft.com/office/powerpoint/2010/main" val="325728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9CA3-E538-C9C0-26E4-4E7ACB4B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ECA29-FD10-8103-0330-E44CA06EEE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1B970F-F09B-3F72-4B9B-589874632356}"/>
              </a:ext>
            </a:extLst>
          </p:cNvPr>
          <p:cNvSpPr/>
          <p:nvPr/>
        </p:nvSpPr>
        <p:spPr>
          <a:xfrm>
            <a:off x="12516813" y="1450907"/>
            <a:ext cx="3109484" cy="387275"/>
          </a:xfrm>
          <a:prstGeom prst="rect">
            <a:avLst/>
          </a:prstGeom>
          <a:solidFill>
            <a:srgbClr val="BAFFB4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206609-71F6-EE80-CCAA-42217A3683D5}"/>
              </a:ext>
            </a:extLst>
          </p:cNvPr>
          <p:cNvSpPr/>
          <p:nvPr/>
        </p:nvSpPr>
        <p:spPr>
          <a:xfrm>
            <a:off x="15812463" y="1450906"/>
            <a:ext cx="2908967" cy="1259385"/>
          </a:xfrm>
          <a:prstGeom prst="rect">
            <a:avLst/>
          </a:prstGeom>
          <a:solidFill>
            <a:srgbClr val="BAFFB4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601B29-DCF0-593C-1E4D-068269BAA84B}"/>
              </a:ext>
            </a:extLst>
          </p:cNvPr>
          <p:cNvSpPr/>
          <p:nvPr/>
        </p:nvSpPr>
        <p:spPr>
          <a:xfrm>
            <a:off x="389516" y="3513112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Conjunctivitis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575E6-41C7-7282-65B6-600C70B3CE39}"/>
              </a:ext>
            </a:extLst>
          </p:cNvPr>
          <p:cNvSpPr/>
          <p:nvPr/>
        </p:nvSpPr>
        <p:spPr>
          <a:xfrm>
            <a:off x="3336852" y="3513112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Chlortetracycline</a:t>
            </a:r>
          </a:p>
          <a:p>
            <a:pPr algn="ctr"/>
            <a:r>
              <a:rPr lang="en-GB" err="1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Fusidic</a:t>
            </a:r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Acid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Gentamycin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A364F-41F7-63B0-D953-680A3359088A}"/>
              </a:ext>
            </a:extLst>
          </p:cNvPr>
          <p:cNvSpPr/>
          <p:nvPr/>
        </p:nvSpPr>
        <p:spPr>
          <a:xfrm>
            <a:off x="6303523" y="3513112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42%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C9BD0-8659-66AA-3BC6-6A89A8EFBA7D}"/>
              </a:ext>
            </a:extLst>
          </p:cNvPr>
          <p:cNvSpPr/>
          <p:nvPr/>
        </p:nvSpPr>
        <p:spPr>
          <a:xfrm>
            <a:off x="9151552" y="3529918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BEBD7-4D4B-36B0-FB1C-A693C590B596}"/>
              </a:ext>
            </a:extLst>
          </p:cNvPr>
          <p:cNvSpPr/>
          <p:nvPr/>
        </p:nvSpPr>
        <p:spPr>
          <a:xfrm>
            <a:off x="3297257" y="831977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 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F2195-26AD-C561-42B1-8EE0400040ED}"/>
              </a:ext>
            </a:extLst>
          </p:cNvPr>
          <p:cNvSpPr/>
          <p:nvPr/>
        </p:nvSpPr>
        <p:spPr>
          <a:xfrm>
            <a:off x="356046" y="852793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7AAC39-090D-CEE4-0776-20F757263124}"/>
              </a:ext>
            </a:extLst>
          </p:cNvPr>
          <p:cNvSpPr/>
          <p:nvPr/>
        </p:nvSpPr>
        <p:spPr>
          <a:xfrm>
            <a:off x="9151552" y="852793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 % Concordance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F10A76-6DB3-9151-6254-78B2476FEBF5}"/>
              </a:ext>
            </a:extLst>
          </p:cNvPr>
          <p:cNvSpPr/>
          <p:nvPr/>
        </p:nvSpPr>
        <p:spPr>
          <a:xfrm>
            <a:off x="6192405" y="831977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 % Concordance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E6E033-F2CF-B2CC-01A4-D935E661179E}"/>
              </a:ext>
            </a:extLst>
          </p:cNvPr>
          <p:cNvSpPr/>
          <p:nvPr/>
        </p:nvSpPr>
        <p:spPr>
          <a:xfrm>
            <a:off x="389516" y="492077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Keratitis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077915-E602-CA5D-BF3F-299F4B4C8A92}"/>
              </a:ext>
            </a:extLst>
          </p:cNvPr>
          <p:cNvSpPr/>
          <p:nvPr/>
        </p:nvSpPr>
        <p:spPr>
          <a:xfrm>
            <a:off x="3336852" y="492077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Topical Gentamycin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Topical Ciprofloxacin</a:t>
            </a:r>
          </a:p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Topical Ofloxacin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21D40D-7ADC-75A5-63F7-3486F0DB0B5E}"/>
              </a:ext>
            </a:extLst>
          </p:cNvPr>
          <p:cNvSpPr/>
          <p:nvPr/>
        </p:nvSpPr>
        <p:spPr>
          <a:xfrm>
            <a:off x="6303523" y="492077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0377FC-696E-C0D9-2212-21AD088E0E69}"/>
              </a:ext>
            </a:extLst>
          </p:cNvPr>
          <p:cNvSpPr/>
          <p:nvPr/>
        </p:nvSpPr>
        <p:spPr>
          <a:xfrm>
            <a:off x="9151552" y="492077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900E46-260B-5427-95DC-58F4B5FDD633}"/>
              </a:ext>
            </a:extLst>
          </p:cNvPr>
          <p:cNvSpPr/>
          <p:nvPr/>
        </p:nvSpPr>
        <p:spPr>
          <a:xfrm>
            <a:off x="356046" y="211839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 Bite Abscesses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099DDD-157D-EFF0-AA8F-DFDA5406C0DC}"/>
              </a:ext>
            </a:extLst>
          </p:cNvPr>
          <p:cNvSpPr/>
          <p:nvPr/>
        </p:nvSpPr>
        <p:spPr>
          <a:xfrm>
            <a:off x="3303382" y="211839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Amoxicillin Clavulanate, Cefalexin</a:t>
            </a:r>
          </a:p>
          <a:p>
            <a:pPr marL="342900" indent="-342900" algn="ctr">
              <a:buAutoNum type="arabicPeriod"/>
            </a:pPr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Fluroquinolones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7914F8-B6D9-C48C-D782-7D2F879F2504}"/>
              </a:ext>
            </a:extLst>
          </p:cNvPr>
          <p:cNvSpPr/>
          <p:nvPr/>
        </p:nvSpPr>
        <p:spPr>
          <a:xfrm>
            <a:off x="6270053" y="2118394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89%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253F59-9CBA-9EDE-3CCC-F146E0C82D0E}"/>
              </a:ext>
            </a:extLst>
          </p:cNvPr>
          <p:cNvSpPr/>
          <p:nvPr/>
        </p:nvSpPr>
        <p:spPr>
          <a:xfrm>
            <a:off x="9118082" y="2135200"/>
            <a:ext cx="2650540" cy="962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67DB20-16B0-D3A8-DDC4-75B851A8B601}"/>
              </a:ext>
            </a:extLst>
          </p:cNvPr>
          <p:cNvSpPr txBox="1"/>
          <p:nvPr/>
        </p:nvSpPr>
        <p:spPr>
          <a:xfrm>
            <a:off x="9718441" y="6207043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i="1"/>
              <a:t>First line</a:t>
            </a:r>
          </a:p>
          <a:p>
            <a:pPr marL="342900" indent="-342900">
              <a:buAutoNum type="arabicPeriod"/>
            </a:pPr>
            <a:r>
              <a:rPr lang="en-GB" i="1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29380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A226E-E4B1-9A38-5464-71AAA7B66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9C480C9-89DD-2DB5-A4A1-AAD6E9D5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31" y="1575836"/>
            <a:ext cx="5947761" cy="53348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A269A-6514-B9D6-C25D-E728412FE5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EF46AE-0CA2-4F9C-A7F7-559C52081E47}"/>
              </a:ext>
            </a:extLst>
          </p:cNvPr>
          <p:cNvSpPr/>
          <p:nvPr/>
        </p:nvSpPr>
        <p:spPr>
          <a:xfrm>
            <a:off x="12516813" y="1450907"/>
            <a:ext cx="3109484" cy="387275"/>
          </a:xfrm>
          <a:prstGeom prst="rect">
            <a:avLst/>
          </a:prstGeom>
          <a:solidFill>
            <a:srgbClr val="BAFFB4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C2EE89-CC1D-2CF9-C729-545428A2E582}"/>
              </a:ext>
            </a:extLst>
          </p:cNvPr>
          <p:cNvSpPr/>
          <p:nvPr/>
        </p:nvSpPr>
        <p:spPr>
          <a:xfrm>
            <a:off x="15812463" y="1450906"/>
            <a:ext cx="2908967" cy="1259385"/>
          </a:xfrm>
          <a:prstGeom prst="rect">
            <a:avLst/>
          </a:prstGeom>
          <a:solidFill>
            <a:srgbClr val="BAFFB4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C4FAD6-B6A0-53CD-B41E-741B029554C6}"/>
              </a:ext>
            </a:extLst>
          </p:cNvPr>
          <p:cNvSpPr txBox="1"/>
          <p:nvPr/>
        </p:nvSpPr>
        <p:spPr>
          <a:xfrm>
            <a:off x="9718441" y="6207043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i="1"/>
              <a:t>First line</a:t>
            </a:r>
          </a:p>
          <a:p>
            <a:pPr marL="342900" indent="-342900">
              <a:buAutoNum type="arabicPeriod"/>
            </a:pPr>
            <a:r>
              <a:rPr lang="en-GB" i="1"/>
              <a:t>Second line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1AFBF-9A51-60BD-0FDC-4B7890253872}"/>
              </a:ext>
            </a:extLst>
          </p:cNvPr>
          <p:cNvSpPr/>
          <p:nvPr/>
        </p:nvSpPr>
        <p:spPr>
          <a:xfrm>
            <a:off x="4722448" y="251047"/>
            <a:ext cx="2505804" cy="1259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‘Incorrect prescription’ on paper</a:t>
            </a:r>
          </a:p>
          <a:p>
            <a:pPr algn="ctr"/>
            <a:r>
              <a:rPr lang="en-GB" sz="1600" b="1" i="0">
                <a:solidFill>
                  <a:srgbClr val="2A90D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≠</a:t>
            </a:r>
          </a:p>
          <a:p>
            <a:pPr algn="ctr"/>
            <a:r>
              <a:rPr lang="en-GB" sz="1600" b="1" i="0">
                <a:solidFill>
                  <a:srgbClr val="2A90D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‘Incorrect Prescription’ in practice</a:t>
            </a:r>
            <a:endParaRPr lang="en-GB" sz="1600" b="1">
              <a:solidFill>
                <a:srgbClr val="2A90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25DEFC-3440-C665-BF60-C3F8F3A0F82F}"/>
              </a:ext>
            </a:extLst>
          </p:cNvPr>
          <p:cNvSpPr/>
          <p:nvPr/>
        </p:nvSpPr>
        <p:spPr>
          <a:xfrm>
            <a:off x="751345" y="2781536"/>
            <a:ext cx="2505804" cy="845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misclassifications inevitable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56121C-8B27-096C-D55E-E0E62C658403}"/>
              </a:ext>
            </a:extLst>
          </p:cNvPr>
          <p:cNvSpPr/>
          <p:nvPr/>
        </p:nvSpPr>
        <p:spPr>
          <a:xfrm>
            <a:off x="9392912" y="3606159"/>
            <a:ext cx="2505804" cy="10599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Antimicrobials not charged for not counted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88FF6E77-5C96-7CB0-1CB0-F077F5CB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20" y="33125"/>
            <a:ext cx="5662856" cy="1325563"/>
          </a:xfrm>
        </p:spPr>
        <p:txBody>
          <a:bodyPr/>
          <a:lstStyle/>
          <a:p>
            <a:r>
              <a:rPr lang="en-GB" b="1"/>
              <a:t>Limitations</a:t>
            </a:r>
          </a:p>
        </p:txBody>
      </p:sp>
      <p:pic>
        <p:nvPicPr>
          <p:cNvPr id="27" name="Picture 26" descr="A cartoon character with puppies&#10;&#10;Description automatically generated">
            <a:extLst>
              <a:ext uri="{FF2B5EF4-FFF2-40B4-BE49-F238E27FC236}">
                <a16:creationId xmlns:a16="http://schemas.microsoft.com/office/drawing/2014/main" id="{02260541-DC45-41F4-DB17-3F53054CE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338" y="4413832"/>
            <a:ext cx="2524463" cy="252446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B29CDBA-CD0A-7B76-D31A-3CE0574016A5}"/>
              </a:ext>
            </a:extLst>
          </p:cNvPr>
          <p:cNvSpPr/>
          <p:nvPr/>
        </p:nvSpPr>
        <p:spPr>
          <a:xfrm>
            <a:off x="574990" y="1236499"/>
            <a:ext cx="2505804" cy="10599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Diagnoses not written in notes cannot be considered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32AA4A-3ED2-3481-AD38-5AEFB57D9496}"/>
              </a:ext>
            </a:extLst>
          </p:cNvPr>
          <p:cNvSpPr/>
          <p:nvPr/>
        </p:nvSpPr>
        <p:spPr>
          <a:xfrm>
            <a:off x="9312717" y="1947242"/>
            <a:ext cx="2505804" cy="10599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SAVSNET only partially represents the UK population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29E59B-6D76-7F97-D996-0D40E33E1F06}"/>
              </a:ext>
            </a:extLst>
          </p:cNvPr>
          <p:cNvSpPr/>
          <p:nvPr/>
        </p:nvSpPr>
        <p:spPr>
          <a:xfrm>
            <a:off x="8710740" y="298742"/>
            <a:ext cx="2505804" cy="10599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idea which vets use PROTECT 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B797F9-053F-B0B6-F036-A513492966A1}"/>
              </a:ext>
            </a:extLst>
          </p:cNvPr>
          <p:cNvSpPr/>
          <p:nvPr/>
        </p:nvSpPr>
        <p:spPr>
          <a:xfrm>
            <a:off x="426464" y="4243275"/>
            <a:ext cx="2505804" cy="845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2A90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diagnoses hard to parse</a:t>
            </a:r>
          </a:p>
        </p:txBody>
      </p:sp>
    </p:spTree>
    <p:extLst>
      <p:ext uri="{BB962C8B-B14F-4D97-AF65-F5344CB8AC3E}">
        <p14:creationId xmlns:p14="http://schemas.microsoft.com/office/powerpoint/2010/main" val="225262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>
          <a:extLst>
            <a:ext uri="{FF2B5EF4-FFF2-40B4-BE49-F238E27FC236}">
              <a16:creationId xmlns:a16="http://schemas.microsoft.com/office/drawing/2014/main" id="{154BF48B-E522-7981-242B-E11B99BB3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>
            <a:extLst>
              <a:ext uri="{FF2B5EF4-FFF2-40B4-BE49-F238E27FC236}">
                <a16:creationId xmlns:a16="http://schemas.microsoft.com/office/drawing/2014/main" id="{CD9894F6-5719-B24D-6120-E753ABB095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09" name="Google Shape;109;p18">
            <a:extLst>
              <a:ext uri="{FF2B5EF4-FFF2-40B4-BE49-F238E27FC236}">
                <a16:creationId xmlns:a16="http://schemas.microsoft.com/office/drawing/2014/main" id="{608A6FB6-816C-4D0E-25E8-47A598458C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35852" y="630121"/>
            <a:ext cx="3648245" cy="91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554"/>
              <a:buNone/>
            </a:pPr>
            <a:r>
              <a:rPr lang="en-US" sz="36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Thank you to our 2024 sponsors!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10" name="Google Shape;110;p18">
            <a:extLst>
              <a:ext uri="{FF2B5EF4-FFF2-40B4-BE49-F238E27FC236}">
                <a16:creationId xmlns:a16="http://schemas.microsoft.com/office/drawing/2014/main" id="{2F2114E3-BDBF-CF75-A4F5-EFB0F95766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6708" y="3117717"/>
            <a:ext cx="1984829" cy="1228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>
            <a:extLst>
              <a:ext uri="{FF2B5EF4-FFF2-40B4-BE49-F238E27FC236}">
                <a16:creationId xmlns:a16="http://schemas.microsoft.com/office/drawing/2014/main" id="{F33433AA-F109-E9AC-FC65-10D933A51E56}"/>
              </a:ext>
            </a:extLst>
          </p:cNvPr>
          <p:cNvSpPr txBox="1"/>
          <p:nvPr/>
        </p:nvSpPr>
        <p:spPr>
          <a:xfrm>
            <a:off x="7995109" y="4793758"/>
            <a:ext cx="352729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Individual Donors: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Dr. Craig Carter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Dr. Jon </a:t>
            </a:r>
            <a:r>
              <a:rPr lang="en-US" sz="1600" b="0" i="0" u="none" strike="noStrike" cap="none" err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Lustgarten</a:t>
            </a:r>
            <a:endParaRPr sz="1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Google Shape;111;p18">
            <a:extLst>
              <a:ext uri="{FF2B5EF4-FFF2-40B4-BE49-F238E27FC236}">
                <a16:creationId xmlns:a16="http://schemas.microsoft.com/office/drawing/2014/main" id="{FD44E842-0266-7107-C7BA-2FFA2DB9FC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109" y="1929736"/>
            <a:ext cx="3527298" cy="7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BA7477-C269-2D85-69AC-EA160015F072}"/>
              </a:ext>
            </a:extLst>
          </p:cNvPr>
          <p:cNvSpPr txBox="1">
            <a:spLocks/>
          </p:cNvSpPr>
          <p:nvPr/>
        </p:nvSpPr>
        <p:spPr>
          <a:xfrm>
            <a:off x="898279" y="24422"/>
            <a:ext cx="5061935" cy="264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3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kern="100">
                <a:solidFill>
                  <a:srgbClr val="2A90D2"/>
                </a:solidFill>
                <a:latin typeface="Open Sans"/>
                <a:ea typeface="Silom" pitchFamily="2" charset="-34"/>
                <a:cs typeface="Times New Roman"/>
              </a:rPr>
              <a:t>Thanks!</a:t>
            </a:r>
            <a:endParaRPr lang="en-GB" sz="4800" b="1">
              <a:solidFill>
                <a:srgbClr val="2A90D2"/>
              </a:solidFill>
              <a:latin typeface="Open Sans"/>
              <a:cs typeface="Times New Roman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E025F0-69FA-B6C7-8714-67EA9EED066F}"/>
              </a:ext>
            </a:extLst>
          </p:cNvPr>
          <p:cNvSpPr txBox="1">
            <a:spLocks/>
          </p:cNvSpPr>
          <p:nvPr/>
        </p:nvSpPr>
        <p:spPr>
          <a:xfrm>
            <a:off x="1025859" y="2858167"/>
            <a:ext cx="3247663" cy="96358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600" b="1">
                <a:latin typeface="Open Sans"/>
              </a:rPr>
              <a:t>Sean Farrell</a:t>
            </a:r>
            <a:endParaRPr lang="en-GB" sz="2600">
              <a:latin typeface="Open Sans"/>
            </a:endParaRPr>
          </a:p>
          <a:p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Open Sans"/>
              </a:rPr>
              <a:t>sean.farrell2@durham.ac.uk</a:t>
            </a:r>
          </a:p>
        </p:txBody>
      </p:sp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B142368-2968-CCA7-DB90-1A17E2D751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6777" y="4098092"/>
            <a:ext cx="1338068" cy="59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00F0A-6B49-6B96-6B88-71B03525D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4954" t="17358" b="21319"/>
          <a:stretch/>
        </p:blipFill>
        <p:spPr>
          <a:xfrm>
            <a:off x="4521804" y="4098092"/>
            <a:ext cx="2028578" cy="59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1A04A-9A1E-32DA-3DE1-B8401D4FBA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145" y="4919730"/>
            <a:ext cx="1855493" cy="44800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3587C35-4066-66DA-0D05-02F7F29FD6B4}"/>
              </a:ext>
            </a:extLst>
          </p:cNvPr>
          <p:cNvSpPr txBox="1">
            <a:spLocks/>
          </p:cNvSpPr>
          <p:nvPr/>
        </p:nvSpPr>
        <p:spPr>
          <a:xfrm>
            <a:off x="4670817" y="2862658"/>
            <a:ext cx="3247663" cy="96358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600" b="1">
                <a:latin typeface="Open Sans"/>
              </a:rPr>
              <a:t>P-J Noble</a:t>
            </a:r>
          </a:p>
          <a:p>
            <a:r>
              <a:rPr lang="en-GB" sz="1800">
                <a:solidFill>
                  <a:schemeClr val="bg1">
                    <a:lumMod val="50000"/>
                  </a:schemeClr>
                </a:solidFill>
                <a:latin typeface="Open Sans"/>
              </a:rPr>
              <a:t>rtnorle@Liverpool.ac.uk</a:t>
            </a:r>
          </a:p>
        </p:txBody>
      </p:sp>
    </p:spTree>
    <p:extLst>
      <p:ext uri="{BB962C8B-B14F-4D97-AF65-F5344CB8AC3E}">
        <p14:creationId xmlns:p14="http://schemas.microsoft.com/office/powerpoint/2010/main" val="2025266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grpSp>
        <p:nvGrpSpPr>
          <p:cNvPr id="118" name="Google Shape;118;p19"/>
          <p:cNvGrpSpPr/>
          <p:nvPr/>
        </p:nvGrpSpPr>
        <p:grpSpPr>
          <a:xfrm>
            <a:off x="9881118" y="988646"/>
            <a:ext cx="594955" cy="594955"/>
            <a:chOff x="5948856" y="4030716"/>
            <a:chExt cx="914400" cy="914400"/>
          </a:xfrm>
        </p:grpSpPr>
        <p:sp>
          <p:nvSpPr>
            <p:cNvPr id="119" name="Google Shape;119;p19"/>
            <p:cNvSpPr/>
            <p:nvPr/>
          </p:nvSpPr>
          <p:spPr>
            <a:xfrm>
              <a:off x="5948856" y="4030716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20" name="Google Shape;120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39356" y="4223055"/>
              <a:ext cx="640080" cy="5297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19"/>
          <p:cNvGrpSpPr/>
          <p:nvPr/>
        </p:nvGrpSpPr>
        <p:grpSpPr>
          <a:xfrm>
            <a:off x="10671252" y="988646"/>
            <a:ext cx="594955" cy="594955"/>
            <a:chOff x="7668459" y="4752776"/>
            <a:chExt cx="914400" cy="914400"/>
          </a:xfrm>
        </p:grpSpPr>
        <p:sp>
          <p:nvSpPr>
            <p:cNvPr id="122" name="Google Shape;122;p19"/>
            <p:cNvSpPr/>
            <p:nvPr/>
          </p:nvSpPr>
          <p:spPr>
            <a:xfrm>
              <a:off x="7668459" y="4752776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23" name="Google Shape;123;p19" descr="A close up of a 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05619" y="4969946"/>
              <a:ext cx="640080" cy="480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19" descr="Association for Veterinary Informatic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396" y="459448"/>
            <a:ext cx="4051300" cy="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1352679" y="2979503"/>
            <a:ext cx="4956037" cy="254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Annual Talbot Symposium </a:t>
            </a:r>
            <a:r>
              <a:rPr lang="en-US"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(earn RACE CE)</a:t>
            </a:r>
            <a:endParaRPr sz="18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 Hahn Lifetime Achievement Award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VetBloom Education Portal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Webinar Series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19"/>
          <p:cNvGrpSpPr/>
          <p:nvPr/>
        </p:nvGrpSpPr>
        <p:grpSpPr>
          <a:xfrm>
            <a:off x="571009" y="2428934"/>
            <a:ext cx="594955" cy="594955"/>
            <a:chOff x="476523" y="2163298"/>
            <a:chExt cx="594955" cy="594955"/>
          </a:xfrm>
        </p:grpSpPr>
        <p:sp>
          <p:nvSpPr>
            <p:cNvPr id="127" name="Google Shape;127;p19"/>
            <p:cNvSpPr/>
            <p:nvPr/>
          </p:nvSpPr>
          <p:spPr>
            <a:xfrm>
              <a:off x="476523" y="2163298"/>
              <a:ext cx="594955" cy="594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28" name="Google Shape;128;p19" descr="Classroom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88" y="2265511"/>
              <a:ext cx="414720" cy="414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19"/>
          <p:cNvSpPr txBox="1"/>
          <p:nvPr/>
        </p:nvSpPr>
        <p:spPr>
          <a:xfrm>
            <a:off x="1243577" y="2480022"/>
            <a:ext cx="5065139" cy="46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Education &amp; Recognition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8034966" y="2480022"/>
            <a:ext cx="3591874" cy="46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en-US" sz="2400" b="1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Volunteer Opportunities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9177625" y="290783"/>
            <a:ext cx="2718816" cy="5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@avinformatics   #Talbot24   #BetterDataSavesPets</a:t>
            </a:r>
            <a:endParaRPr sz="14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8158666" y="3022090"/>
            <a:ext cx="2770632" cy="285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Committees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      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      Al Hahn Award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      Outreach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       Interoperability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Executive Board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Projects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19"/>
          <p:cNvGrpSpPr/>
          <p:nvPr/>
        </p:nvGrpSpPr>
        <p:grpSpPr>
          <a:xfrm>
            <a:off x="7376996" y="2428934"/>
            <a:ext cx="594955" cy="594955"/>
            <a:chOff x="6524386" y="2163298"/>
            <a:chExt cx="594955" cy="594955"/>
          </a:xfrm>
        </p:grpSpPr>
        <p:sp>
          <p:nvSpPr>
            <p:cNvPr id="134" name="Google Shape;134;p19"/>
            <p:cNvSpPr/>
            <p:nvPr/>
          </p:nvSpPr>
          <p:spPr>
            <a:xfrm>
              <a:off x="6524386" y="2163298"/>
              <a:ext cx="594955" cy="59495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35" name="Google Shape;135;p19" descr="Hero Female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16123" y="2255035"/>
              <a:ext cx="411480" cy="411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A8BA20C-BDA5-85A9-E971-81B05373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FB510C0D-712D-FA9F-91C2-876DC10DE3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6648C49-AFEB-6457-67EF-0166CD9A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293D8A-1AE9-8871-3BDC-EE21CAB24113}"/>
              </a:ext>
            </a:extLst>
          </p:cNvPr>
          <p:cNvSpPr/>
          <p:nvPr/>
        </p:nvSpPr>
        <p:spPr>
          <a:xfrm>
            <a:off x="0" y="1193800"/>
            <a:ext cx="12192000" cy="505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3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F7B6150-F108-7269-C049-65D4E48F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B1E845EA-5123-F343-12F0-E5A6547D54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9137DC-2261-4DA2-BAD4-65D4AF24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2B173E-B40F-A0CC-94BF-BFD71A20B33D}"/>
              </a:ext>
            </a:extLst>
          </p:cNvPr>
          <p:cNvSpPr/>
          <p:nvPr/>
        </p:nvSpPr>
        <p:spPr>
          <a:xfrm>
            <a:off x="0" y="1727200"/>
            <a:ext cx="12192000" cy="452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8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F8D4FF3-ABF0-3856-2469-52C637704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12DCAD1C-1266-DE6F-D9EE-16B0633C18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C4C4034-82A2-4CDF-5D16-1291A3D3A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1036CB-15C2-04DF-BC49-963A8FD42331}"/>
              </a:ext>
            </a:extLst>
          </p:cNvPr>
          <p:cNvSpPr/>
          <p:nvPr/>
        </p:nvSpPr>
        <p:spPr>
          <a:xfrm>
            <a:off x="0" y="2374900"/>
            <a:ext cx="12192000" cy="387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81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744E6021-77B4-77FF-7E73-7502950C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C92610CD-AF65-A0BF-370B-BDEC6314D5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0D56167-F1E7-7B8F-2EA3-27A1035F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590679-C62D-4D22-F6EC-589FC28A7DED}"/>
              </a:ext>
            </a:extLst>
          </p:cNvPr>
          <p:cNvSpPr/>
          <p:nvPr/>
        </p:nvSpPr>
        <p:spPr>
          <a:xfrm>
            <a:off x="-152400" y="2835619"/>
            <a:ext cx="12192000" cy="337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6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48EEAC0-0D12-3437-CB00-1BA467145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2B6A9EFF-F046-B50E-E9E5-26D25EEC4A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E913A13-7B80-B1E7-CC37-75B68821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" y="67107"/>
            <a:ext cx="11246273" cy="63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DEF8468-2FF6-CAF3-A57C-FF3402B9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>
            <a:extLst>
              <a:ext uri="{FF2B5EF4-FFF2-40B4-BE49-F238E27FC236}">
                <a16:creationId xmlns:a16="http://schemas.microsoft.com/office/drawing/2014/main" id="{626F7921-321D-CEAE-6E07-A92DD8B16B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809049" y="6343993"/>
            <a:ext cx="8835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8B1000-A319-C5D6-0BA1-8EB7F691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3" y="333032"/>
            <a:ext cx="11167353" cy="1325563"/>
          </a:xfrm>
        </p:spPr>
        <p:txBody>
          <a:bodyPr/>
          <a:lstStyle/>
          <a:p>
            <a:r>
              <a:rPr lang="en-GB" b="1"/>
              <a:t>Neural Networks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96B826-59A0-187B-BA93-2BDEE762D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4476" y="1558682"/>
            <a:ext cx="3261899" cy="40454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35947E3-6D59-27D3-8CD5-AA0D9A0DA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4908" y="2156854"/>
            <a:ext cx="6236795" cy="315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7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7271C-15D6-95DD-1821-938826DF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6E17C7-973E-D2BA-11BA-5D72C34F1969}"/>
              </a:ext>
            </a:extLst>
          </p:cNvPr>
          <p:cNvSpPr txBox="1"/>
          <p:nvPr/>
        </p:nvSpPr>
        <p:spPr>
          <a:xfrm>
            <a:off x="402767" y="2734699"/>
            <a:ext cx="91190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 is the </a:t>
            </a:r>
            <a:r>
              <a:rPr lang="en-GB" sz="3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GB" sz="3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FCF0B6-9429-57C9-6D88-CAC4079BA787}"/>
              </a:ext>
            </a:extLst>
          </p:cNvPr>
          <p:cNvSpPr txBox="1">
            <a:spLocks/>
          </p:cNvSpPr>
          <p:nvPr/>
        </p:nvSpPr>
        <p:spPr>
          <a:xfrm>
            <a:off x="7208131" y="2909047"/>
            <a:ext cx="592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97B8FFC-3F6A-3851-1A56-46CD92EBD2E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Task: Next Word Prediction</a:t>
            </a:r>
          </a:p>
        </p:txBody>
      </p:sp>
    </p:spTree>
    <p:extLst>
      <p:ext uri="{BB962C8B-B14F-4D97-AF65-F5344CB8AC3E}">
        <p14:creationId xmlns:p14="http://schemas.microsoft.com/office/powerpoint/2010/main" val="835028775"/>
      </p:ext>
    </p:extLst>
  </p:cSld>
  <p:clrMapOvr>
    <a:masterClrMapping/>
  </p:clrMapOvr>
</p:sld>
</file>

<file path=ppt/theme/theme1.xml><?xml version="1.0" encoding="utf-8"?>
<a:theme xmlns:a="http://schemas.openxmlformats.org/drawingml/2006/main" name="AVI Talbot 2023 Theme">
  <a:themeElements>
    <a:clrScheme name="AVI Color Palette 2020">
      <a:dk1>
        <a:srgbClr val="000000"/>
      </a:dk1>
      <a:lt1>
        <a:srgbClr val="FFFFFF"/>
      </a:lt1>
      <a:dk2>
        <a:srgbClr val="2E3292"/>
      </a:dk2>
      <a:lt2>
        <a:srgbClr val="E6E6E6"/>
      </a:lt2>
      <a:accent1>
        <a:srgbClr val="BBB8DA"/>
      </a:accent1>
      <a:accent2>
        <a:srgbClr val="2B90D1"/>
      </a:accent2>
      <a:accent3>
        <a:srgbClr val="A5A5A5"/>
      </a:accent3>
      <a:accent4>
        <a:srgbClr val="FFA007"/>
      </a:accent4>
      <a:accent5>
        <a:srgbClr val="D56097"/>
      </a:accent5>
      <a:accent6>
        <a:srgbClr val="4DBFF0"/>
      </a:accent6>
      <a:hlink>
        <a:srgbClr val="2B90D1"/>
      </a:hlink>
      <a:folHlink>
        <a:srgbClr val="4DBF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Microsoft Macintosh PowerPoint</Application>
  <PresentationFormat>Widescreen</PresentationFormat>
  <Paragraphs>138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Lato</vt:lpstr>
      <vt:lpstr>Arial</vt:lpstr>
      <vt:lpstr>Open Sans</vt:lpstr>
      <vt:lpstr>Lato Light</vt:lpstr>
      <vt:lpstr>Droid Sans Mono</vt:lpstr>
      <vt:lpstr>Calibri</vt:lpstr>
      <vt:lpstr>AVI Talbot 2023 Theme</vt:lpstr>
      <vt:lpstr>Unravelling HPCIA prescription trends in veterinary 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Networks</vt:lpstr>
      <vt:lpstr>PowerPoint Presentation</vt:lpstr>
      <vt:lpstr>PowerPoint Presentation</vt:lpstr>
      <vt:lpstr>PowerPoint Presentation</vt:lpstr>
      <vt:lpstr>3. Neural Networks: Backwards Pass</vt:lpstr>
      <vt:lpstr>3. Neural Networks: Forward Pass</vt:lpstr>
      <vt:lpstr>3. Neural Networks: Forward Pass</vt:lpstr>
      <vt:lpstr>Unravelling HPCIA prescription trends in veterinary healthcare</vt:lpstr>
      <vt:lpstr>PetBERT</vt:lpstr>
      <vt:lpstr>PowerPoint Presentation</vt:lpstr>
      <vt:lpstr>PowerPoint Presentation</vt:lpstr>
      <vt:lpstr>PowerPoint Presentation</vt:lpstr>
      <vt:lpstr>PowerPoint Presentation</vt:lpstr>
      <vt:lpstr>What do European vets claim to be using?</vt:lpstr>
      <vt:lpstr>What do European vets claim to be using?</vt:lpstr>
      <vt:lpstr>PowerPoint Presentation</vt:lpstr>
      <vt:lpstr>Limitations</vt:lpstr>
      <vt:lpstr>Thank you to our 2024 sponsors!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Unravelling HPCIA prescription trends in veterinary healthcare</dc:title>
  <cp:lastModifiedBy>Sean Farrell</cp:lastModifiedBy>
  <cp:revision>2</cp:revision>
  <dcterms:modified xsi:type="dcterms:W3CDTF">2025-10-30T10:47:27Z</dcterms:modified>
</cp:coreProperties>
</file>