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89" r:id="rId3"/>
    <p:sldId id="290" r:id="rId4"/>
    <p:sldId id="265" r:id="rId5"/>
    <p:sldId id="266" r:id="rId6"/>
    <p:sldId id="274" r:id="rId7"/>
    <p:sldId id="275" r:id="rId8"/>
    <p:sldId id="269" r:id="rId9"/>
    <p:sldId id="279" r:id="rId10"/>
    <p:sldId id="288" r:id="rId11"/>
    <p:sldId id="272" r:id="rId12"/>
    <p:sldId id="286" r:id="rId13"/>
    <p:sldId id="270" r:id="rId14"/>
    <p:sldId id="276" r:id="rId15"/>
    <p:sldId id="281" r:id="rId16"/>
    <p:sldId id="257" r:id="rId17"/>
    <p:sldId id="282" r:id="rId18"/>
    <p:sldId id="287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BFB"/>
    <a:srgbClr val="636EFA"/>
    <a:srgbClr val="EF553B"/>
    <a:srgbClr val="FF0000"/>
    <a:srgbClr val="F06C6C"/>
    <a:srgbClr val="E85656"/>
    <a:srgbClr val="F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1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30F0F-AA40-4E74-A087-3DA602DFEFBC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0551E-8B80-4BD9-B5B3-72A5C605F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32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0551E-8B80-4BD9-B5B3-72A5C605F8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87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E4BF-9E99-74B2-DFB5-D9D0AE90A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1BC5F-9D25-4922-2FCA-92954028E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1BAA-1171-D25B-2456-5531BD36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1408-370C-42A1-9529-8489B6817D4E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8CB6-2DA2-57A0-8A91-EAA08D19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B350C-E1D0-8FB7-691C-64A14DAB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7FEA-5A41-425A-B55A-1A450007C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3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53C2F-5876-9D54-C3F9-364B4031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49B83-6749-0ABF-96EF-29B568716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0131D-9ACE-013A-F496-06882A1A8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1408-370C-42A1-9529-8489B6817D4E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D93F1-E7F4-884E-E10F-C81B27E0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8B87E-8561-7CA0-B789-AA23B675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7FEA-5A41-425A-B55A-1A450007C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79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A6C8D-7726-24C0-C2FB-1ECEC604F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75E1E-EBCA-2654-FF70-8D1617948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3AAB0-A5BC-8D08-AC79-9D49F73B1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1408-370C-42A1-9529-8489B6817D4E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41852-1723-0A32-B40B-8F7CEB396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8D62A-B1B0-6F1C-B776-0D8025A9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7FEA-5A41-425A-B55A-1A450007C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3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FEF3-E4FE-EA55-E70F-FF900EE0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DB9D-66EB-E291-B483-A0C764FE3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739C6-4775-B838-04D9-F0CAC251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1408-370C-42A1-9529-8489B6817D4E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3584C-48A2-0498-716A-3C7FF22E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2B898-0475-773A-C104-ADD7F2FE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7FEA-5A41-425A-B55A-1A450007C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91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9C2A-7CBB-7C9D-8650-5EE036F0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2B5B4-93B1-2587-4DE3-37728FBF3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4B7A6-7B6B-A92B-8476-E5576679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1408-370C-42A1-9529-8489B6817D4E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5E4C0-0D83-2746-4391-C6C0CA42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7A0DF-E45B-943A-BA3E-6F09C11B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7FEA-5A41-425A-B55A-1A450007C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50D2-1055-E007-1956-7AD8FE06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AA26E-F7EB-8F73-9E07-F8FF6C128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A82EB-1157-4D34-CD0D-97A29945E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A1CC3-9094-E3C4-3943-9126F2207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1408-370C-42A1-9529-8489B6817D4E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DE9C4-45E4-9805-FEEB-CB65E9CB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48E21-5999-55F4-D8B6-8E31FCCB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7FEA-5A41-425A-B55A-1A450007C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13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8591-1DCB-3036-4FA2-62230BD5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97212-B7DD-D471-380E-CA3FAB27C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EA8E5-6090-B446-26EC-78B6541BD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A3966-DD4E-4211-0C98-A63F97014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C33D5-95BD-DD6B-2D85-B3B563DC1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A9D29-5662-C9A1-8A34-724641AB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1408-370C-42A1-9529-8489B6817D4E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245E3A-E375-FAD8-E384-62918FAD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49848-FAAE-F28D-8959-86AC35FA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7FEA-5A41-425A-B55A-1A450007C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6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4F66-91DD-2124-58F3-2FB6F549D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8F4E-8C86-A90C-8383-5A9E2FEC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1408-370C-42A1-9529-8489B6817D4E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BE22B-6073-1980-C003-4204F54D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64F61-E747-E2B0-6A28-914A40F5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7FEA-5A41-425A-B55A-1A450007C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9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39C0A-3646-8260-774C-D6C63DF3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1408-370C-42A1-9529-8489B6817D4E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3FFB9-1AE0-D54F-796B-567B1764E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2E43A-E513-6C68-9D42-CFD88476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7FEA-5A41-425A-B55A-1A450007C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0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814B8-487D-5037-6A96-C0715A72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71401-AB4C-DE11-1810-011E3108F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A47DC-19C5-A1E1-3C91-DAF25E90F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0F48A-E7FC-1057-50AE-706A8488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1408-370C-42A1-9529-8489B6817D4E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64414-1437-BC4B-18BD-381C9142E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51369-FFB5-3523-5C64-09FA2DC6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7FEA-5A41-425A-B55A-1A450007C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4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C33E-524C-F56B-BF28-EDA08F15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B0A2D5-2BFC-1E22-2FC7-C748F7BD0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D2490-7A34-CBCF-6BA3-253DD05AC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C22C8-195E-255B-CD95-175C4ECB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1408-370C-42A1-9529-8489B6817D4E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EAD62-3DDC-BC8B-6051-D00E7006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E87EE-A5DE-7A88-8BD8-178536ED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7FEA-5A41-425A-B55A-1A450007C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4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DBEA2D-A7BA-C430-AE2C-856A701F7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50A83-DF35-2061-9496-5FD7E028B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1E464-8E3D-3479-4860-3AA512C51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21408-370C-42A1-9529-8489B6817D4E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84248-72DE-C502-6D70-F5E13C5B5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5D898-57C7-E877-9B58-B89DEAB16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7FEA-5A41-425A-B55A-1A450007C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F18441-DBF4-324D-8A65-104402B40D6D}"/>
              </a:ext>
            </a:extLst>
          </p:cNvPr>
          <p:cNvSpPr/>
          <p:nvPr/>
        </p:nvSpPr>
        <p:spPr>
          <a:xfrm>
            <a:off x="-169817" y="5708469"/>
            <a:ext cx="12514217" cy="1149531"/>
          </a:xfrm>
          <a:prstGeom prst="rect">
            <a:avLst/>
          </a:prstGeom>
          <a:solidFill>
            <a:srgbClr val="E5EBF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31CCB0-2E94-62E8-7F14-173ED0A4AE1E}"/>
              </a:ext>
            </a:extLst>
          </p:cNvPr>
          <p:cNvSpPr txBox="1">
            <a:spLocks/>
          </p:cNvSpPr>
          <p:nvPr/>
        </p:nvSpPr>
        <p:spPr>
          <a:xfrm>
            <a:off x="811531" y="1643083"/>
            <a:ext cx="10299700" cy="1753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5400" b="1" dirty="0">
                <a:latin typeface="Roboto Slab"/>
              </a:rPr>
              <a:t>Can AI tell you when your</a:t>
            </a:r>
          </a:p>
          <a:p>
            <a:pPr algn="l">
              <a:lnSpc>
                <a:spcPct val="100000"/>
              </a:lnSpc>
            </a:pPr>
            <a:r>
              <a:rPr lang="en-GB" sz="5400" b="1" dirty="0">
                <a:latin typeface="Roboto Slab"/>
              </a:rPr>
              <a:t>pet will die?</a:t>
            </a:r>
            <a:endParaRPr lang="en-GB" sz="6600" b="1" dirty="0">
              <a:latin typeface="Roboto Slab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0E257F9A-7360-457D-A209-1C73C52221EF}"/>
              </a:ext>
            </a:extLst>
          </p:cNvPr>
          <p:cNvSpPr txBox="1">
            <a:spLocks/>
          </p:cNvSpPr>
          <p:nvPr/>
        </p:nvSpPr>
        <p:spPr>
          <a:xfrm>
            <a:off x="811531" y="3688954"/>
            <a:ext cx="3479800" cy="86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atin typeface="Roboto Slab"/>
              </a:rPr>
              <a:t>Sean Farrell</a:t>
            </a:r>
            <a:endParaRPr lang="en-GB" sz="6600" dirty="0">
              <a:latin typeface="Roboto Slab"/>
            </a:endParaRPr>
          </a:p>
        </p:txBody>
      </p:sp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24F37DBC-DDF3-A2DF-76AF-5EEB7B203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8" y="5987773"/>
            <a:ext cx="1567543" cy="6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2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F18441-DBF4-324D-8A65-104402B40D6D}"/>
              </a:ext>
            </a:extLst>
          </p:cNvPr>
          <p:cNvSpPr/>
          <p:nvPr/>
        </p:nvSpPr>
        <p:spPr>
          <a:xfrm>
            <a:off x="-169817" y="5708469"/>
            <a:ext cx="12514217" cy="1149531"/>
          </a:xfrm>
          <a:prstGeom prst="rect">
            <a:avLst/>
          </a:prstGeom>
          <a:solidFill>
            <a:srgbClr val="E5EBFB"/>
          </a:solidFill>
          <a:ln>
            <a:noFill/>
          </a:ln>
          <a:effectLst>
            <a:outerShdw blurRad="50800" dist="1397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31CCB0-2E94-62E8-7F14-173ED0A4AE1E}"/>
              </a:ext>
            </a:extLst>
          </p:cNvPr>
          <p:cNvSpPr txBox="1">
            <a:spLocks/>
          </p:cNvSpPr>
          <p:nvPr/>
        </p:nvSpPr>
        <p:spPr>
          <a:xfrm>
            <a:off x="811531" y="1643083"/>
            <a:ext cx="10299700" cy="1753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5400" b="1" dirty="0">
                <a:latin typeface="Roboto Slab"/>
              </a:rPr>
              <a:t>Can AI tell you when your</a:t>
            </a:r>
          </a:p>
          <a:p>
            <a:pPr algn="l">
              <a:lnSpc>
                <a:spcPct val="100000"/>
              </a:lnSpc>
            </a:pPr>
            <a:r>
              <a:rPr lang="en-GB" sz="5400" b="1" dirty="0">
                <a:latin typeface="Roboto Slab"/>
              </a:rPr>
              <a:t>pet will die?</a:t>
            </a:r>
            <a:endParaRPr lang="en-GB" sz="6600" b="1" dirty="0">
              <a:latin typeface="Roboto Slab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0E257F9A-7360-457D-A209-1C73C52221EF}"/>
              </a:ext>
            </a:extLst>
          </p:cNvPr>
          <p:cNvSpPr txBox="1">
            <a:spLocks/>
          </p:cNvSpPr>
          <p:nvPr/>
        </p:nvSpPr>
        <p:spPr>
          <a:xfrm>
            <a:off x="811531" y="3688954"/>
            <a:ext cx="3479800" cy="86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atin typeface="Roboto Slab"/>
              </a:rPr>
              <a:t>Sean Farrell</a:t>
            </a:r>
            <a:endParaRPr lang="en-GB" sz="6600" dirty="0">
              <a:latin typeface="Roboto Slab"/>
            </a:endParaRPr>
          </a:p>
        </p:txBody>
      </p:sp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24F37DBC-DDF3-A2DF-76AF-5EEB7B203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8" y="5987773"/>
            <a:ext cx="1567543" cy="676550"/>
          </a:xfrm>
          <a:prstGeom prst="rect">
            <a:avLst/>
          </a:prstGeom>
        </p:spPr>
      </p:pic>
      <p:pic>
        <p:nvPicPr>
          <p:cNvPr id="2064" name="Picture 16" descr="Cute Dog Png posted by Sarah Simpson">
            <a:extLst>
              <a:ext uri="{FF2B5EF4-FFF2-40B4-BE49-F238E27FC236}">
                <a16:creationId xmlns:a16="http://schemas.microsoft.com/office/drawing/2014/main" id="{1707B732-6665-F635-58AD-3414FA06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12" y="3392259"/>
            <a:ext cx="4645556" cy="269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6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able&#10;&#10;Description automatically generated with medium confidence">
            <a:extLst>
              <a:ext uri="{FF2B5EF4-FFF2-40B4-BE49-F238E27FC236}">
                <a16:creationId xmlns:a16="http://schemas.microsoft.com/office/drawing/2014/main" id="{74645154-D25F-383F-FCC6-AB478B07E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7"/>
          <a:stretch/>
        </p:blipFill>
        <p:spPr>
          <a:xfrm>
            <a:off x="1560358" y="2839274"/>
            <a:ext cx="9071283" cy="2955338"/>
          </a:xfrm>
          <a:prstGeom prst="rect">
            <a:avLst/>
          </a:prstGeom>
        </p:spPr>
      </p:pic>
      <p:pic>
        <p:nvPicPr>
          <p:cNvPr id="11" name="Picture 10" descr="Table&#10;&#10;Description automatically generated with medium confidence">
            <a:extLst>
              <a:ext uri="{FF2B5EF4-FFF2-40B4-BE49-F238E27FC236}">
                <a16:creationId xmlns:a16="http://schemas.microsoft.com/office/drawing/2014/main" id="{DFD217F9-85FC-5D72-A729-218B57936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0" r="15770" b="73744"/>
          <a:stretch/>
        </p:blipFill>
        <p:spPr>
          <a:xfrm>
            <a:off x="3439978" y="554133"/>
            <a:ext cx="5312044" cy="1194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52B347-C1A5-CB40-9D8B-E14753E5B3F3}"/>
              </a:ext>
            </a:extLst>
          </p:cNvPr>
          <p:cNvSpPr txBox="1"/>
          <p:nvPr/>
        </p:nvSpPr>
        <p:spPr>
          <a:xfrm>
            <a:off x="3456912" y="2076773"/>
            <a:ext cx="5278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~9 million Veterinary Consultation Records since 2014 </a:t>
            </a:r>
          </a:p>
          <a:p>
            <a:pPr algn="ctr"/>
            <a:r>
              <a:rPr lang="en-GB" dirty="0"/>
              <a:t>~1 million new records each year</a:t>
            </a:r>
          </a:p>
        </p:txBody>
      </p:sp>
    </p:spTree>
    <p:extLst>
      <p:ext uri="{BB962C8B-B14F-4D97-AF65-F5344CB8AC3E}">
        <p14:creationId xmlns:p14="http://schemas.microsoft.com/office/powerpoint/2010/main" val="333672646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E94043BC-2099-2051-FBC9-6CAA907687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8" r="708" b="53651"/>
          <a:stretch/>
        </p:blipFill>
        <p:spPr>
          <a:xfrm>
            <a:off x="474770" y="261257"/>
            <a:ext cx="11242460" cy="590233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61C857-C299-7988-BF5B-10A4B6F96037}"/>
              </a:ext>
            </a:extLst>
          </p:cNvPr>
          <p:cNvCxnSpPr>
            <a:cxnSpLocks/>
          </p:cNvCxnSpPr>
          <p:nvPr/>
        </p:nvCxnSpPr>
        <p:spPr>
          <a:xfrm>
            <a:off x="6536015" y="6253721"/>
            <a:ext cx="0" cy="1309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83156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48AC14-C8ED-00C8-97E1-450EC0F16C07}"/>
              </a:ext>
            </a:extLst>
          </p:cNvPr>
          <p:cNvCxnSpPr>
            <a:cxnSpLocks/>
          </p:cNvCxnSpPr>
          <p:nvPr/>
        </p:nvCxnSpPr>
        <p:spPr>
          <a:xfrm>
            <a:off x="6536015" y="-823354"/>
            <a:ext cx="0" cy="1309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97;p15">
            <a:extLst>
              <a:ext uri="{FF2B5EF4-FFF2-40B4-BE49-F238E27FC236}">
                <a16:creationId xmlns:a16="http://schemas.microsoft.com/office/drawing/2014/main" id="{AC53F0FB-C1C7-E8A1-CDD8-D2C4283F8EB7}"/>
              </a:ext>
            </a:extLst>
          </p:cNvPr>
          <p:cNvSpPr txBox="1">
            <a:spLocks/>
          </p:cNvSpPr>
          <p:nvPr/>
        </p:nvSpPr>
        <p:spPr>
          <a:xfrm>
            <a:off x="245729" y="1134034"/>
            <a:ext cx="10283285" cy="24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sz="5400" dirty="0">
                <a:solidFill>
                  <a:schemeClr val="tx1"/>
                </a:solidFill>
              </a:rPr>
              <a:t>Death Predictor \\ </a:t>
            </a:r>
            <a:r>
              <a:rPr lang="en-GB" sz="4400" b="0" dirty="0">
                <a:solidFill>
                  <a:schemeClr val="tx1"/>
                </a:solidFill>
              </a:rPr>
              <a:t>Results</a:t>
            </a:r>
            <a:r>
              <a:rPr lang="en-GB" b="0" dirty="0">
                <a:solidFill>
                  <a:schemeClr val="tx1"/>
                </a:solidFill>
              </a:rPr>
              <a:t> </a:t>
            </a:r>
            <a:r>
              <a:rPr lang="en-GB" sz="4400" b="0" dirty="0">
                <a:solidFill>
                  <a:schemeClr val="tx1"/>
                </a:solidFill>
              </a:rPr>
              <a:t> \\ Age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6" name="Google Shape;97;p15">
            <a:extLst>
              <a:ext uri="{FF2B5EF4-FFF2-40B4-BE49-F238E27FC236}">
                <a16:creationId xmlns:a16="http://schemas.microsoft.com/office/drawing/2014/main" id="{DB384463-6819-0555-A17A-5F79660F07B8}"/>
              </a:ext>
            </a:extLst>
          </p:cNvPr>
          <p:cNvSpPr txBox="1">
            <a:spLocks/>
          </p:cNvSpPr>
          <p:nvPr/>
        </p:nvSpPr>
        <p:spPr>
          <a:xfrm>
            <a:off x="3084323" y="5234873"/>
            <a:ext cx="1222546" cy="39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</a:rPr>
              <a:t>Age (years)</a:t>
            </a: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8" name="Picture 8" descr="Chart, bar chart, histogram&#10;&#10;Description automatically generated">
            <a:extLst>
              <a:ext uri="{FF2B5EF4-FFF2-40B4-BE49-F238E27FC236}">
                <a16:creationId xmlns:a16="http://schemas.microsoft.com/office/drawing/2014/main" id="{3CF055DD-5338-E6EA-81D2-AB973C69F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19" r="49496" b="3114"/>
          <a:stretch/>
        </p:blipFill>
        <p:spPr>
          <a:xfrm>
            <a:off x="1088904" y="1936400"/>
            <a:ext cx="5091397" cy="3334883"/>
          </a:xfrm>
          <a:prstGeom prst="rect">
            <a:avLst/>
          </a:prstGeom>
        </p:spPr>
      </p:pic>
      <p:sp>
        <p:nvSpPr>
          <p:cNvPr id="9" name="Google Shape;97;p15">
            <a:extLst>
              <a:ext uri="{FF2B5EF4-FFF2-40B4-BE49-F238E27FC236}">
                <a16:creationId xmlns:a16="http://schemas.microsoft.com/office/drawing/2014/main" id="{FF56CFB0-55C9-CC16-FA63-B835BC0E88F7}"/>
              </a:ext>
            </a:extLst>
          </p:cNvPr>
          <p:cNvSpPr txBox="1">
            <a:spLocks/>
          </p:cNvSpPr>
          <p:nvPr/>
        </p:nvSpPr>
        <p:spPr>
          <a:xfrm>
            <a:off x="-132366" y="3361864"/>
            <a:ext cx="1222546" cy="39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400">
                <a:solidFill>
                  <a:schemeClr val="tx1"/>
                </a:solidFill>
              </a:rPr>
              <a:t>Number of Deaths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7B5262-FD12-C880-3897-44B335206237}"/>
              </a:ext>
            </a:extLst>
          </p:cNvPr>
          <p:cNvSpPr/>
          <p:nvPr/>
        </p:nvSpPr>
        <p:spPr>
          <a:xfrm>
            <a:off x="3699606" y="5829299"/>
            <a:ext cx="913423" cy="122116"/>
          </a:xfrm>
          <a:prstGeom prst="rect">
            <a:avLst/>
          </a:prstGeom>
          <a:solidFill>
            <a:srgbClr val="EF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05A53A-B825-3DAA-F958-0556F69A39D3}"/>
              </a:ext>
            </a:extLst>
          </p:cNvPr>
          <p:cNvSpPr/>
          <p:nvPr/>
        </p:nvSpPr>
        <p:spPr>
          <a:xfrm>
            <a:off x="3699605" y="6058875"/>
            <a:ext cx="913423" cy="122116"/>
          </a:xfrm>
          <a:prstGeom prst="rect">
            <a:avLst/>
          </a:prstGeom>
          <a:solidFill>
            <a:srgbClr val="636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Google Shape;97;p15">
            <a:extLst>
              <a:ext uri="{FF2B5EF4-FFF2-40B4-BE49-F238E27FC236}">
                <a16:creationId xmlns:a16="http://schemas.microsoft.com/office/drawing/2014/main" id="{372B2C55-5C22-9503-3064-127BD8A9C5B4}"/>
              </a:ext>
            </a:extLst>
          </p:cNvPr>
          <p:cNvSpPr txBox="1">
            <a:spLocks/>
          </p:cNvSpPr>
          <p:nvPr/>
        </p:nvSpPr>
        <p:spPr>
          <a:xfrm>
            <a:off x="2988902" y="5975132"/>
            <a:ext cx="670585" cy="33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400">
                <a:solidFill>
                  <a:schemeClr val="tx1"/>
                </a:solidFill>
              </a:rPr>
              <a:t>Cats</a:t>
            </a:r>
            <a:endParaRPr lang="en-US"/>
          </a:p>
        </p:txBody>
      </p:sp>
      <p:sp>
        <p:nvSpPr>
          <p:cNvPr id="17" name="Google Shape;97;p15">
            <a:extLst>
              <a:ext uri="{FF2B5EF4-FFF2-40B4-BE49-F238E27FC236}">
                <a16:creationId xmlns:a16="http://schemas.microsoft.com/office/drawing/2014/main" id="{E2275187-30F9-A594-9880-1C482843B9F4}"/>
              </a:ext>
            </a:extLst>
          </p:cNvPr>
          <p:cNvSpPr txBox="1">
            <a:spLocks/>
          </p:cNvSpPr>
          <p:nvPr/>
        </p:nvSpPr>
        <p:spPr>
          <a:xfrm>
            <a:off x="2988901" y="5740669"/>
            <a:ext cx="670585" cy="33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400">
                <a:solidFill>
                  <a:schemeClr val="tx1"/>
                </a:solidFill>
              </a:rPr>
              <a:t>Dogs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A5D49D-E156-D3AE-C606-86DC0B5CD7BC}"/>
              </a:ext>
            </a:extLst>
          </p:cNvPr>
          <p:cNvSpPr/>
          <p:nvPr/>
        </p:nvSpPr>
        <p:spPr>
          <a:xfrm>
            <a:off x="6536016" y="1604593"/>
            <a:ext cx="3993000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b="1" i="0" dirty="0">
                <a:solidFill>
                  <a:srgbClr val="232323"/>
                </a:solidFill>
                <a:effectLst/>
              </a:rPr>
              <a:t>Puppy</a:t>
            </a:r>
            <a:r>
              <a:rPr lang="en-GB" sz="1600" b="0" i="0" dirty="0">
                <a:solidFill>
                  <a:srgbClr val="232323"/>
                </a:solidFill>
                <a:effectLst/>
              </a:rPr>
              <a:t> [SEP] Presented with high fever and cough, suspected pneumonia prescribed amoxicillin. </a:t>
            </a:r>
            <a:endParaRPr lang="en-GB" sz="16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E29D50-F952-5CFF-93ED-A5ADE11D38C5}"/>
              </a:ext>
            </a:extLst>
          </p:cNvPr>
          <p:cNvSpPr/>
          <p:nvPr/>
        </p:nvSpPr>
        <p:spPr>
          <a:xfrm>
            <a:off x="6536016" y="2615596"/>
            <a:ext cx="3993000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b="0" i="0" dirty="0">
              <a:solidFill>
                <a:srgbClr val="232323"/>
              </a:solidFill>
              <a:effectLst/>
            </a:endParaRPr>
          </a:p>
          <a:p>
            <a:r>
              <a:rPr lang="en-GB" sz="1600" b="1" dirty="0">
                <a:solidFill>
                  <a:srgbClr val="232323"/>
                </a:solidFill>
              </a:rPr>
              <a:t>Senior </a:t>
            </a:r>
            <a:r>
              <a:rPr lang="en-GB" sz="1600" b="0" i="0" dirty="0">
                <a:solidFill>
                  <a:srgbClr val="232323"/>
                </a:solidFill>
                <a:effectLst/>
              </a:rPr>
              <a:t>[SEP] Presented with high fever and cough, suspected pneumonia prescribed amoxicillin.</a:t>
            </a:r>
            <a:r>
              <a:rPr lang="en-GB" sz="1600" dirty="0">
                <a:solidFill>
                  <a:srgbClr val="232323"/>
                </a:solidFill>
              </a:rPr>
              <a:t> 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3F6376C-FDA8-DBE3-F943-13AB9D63EF8C}"/>
              </a:ext>
            </a:extLst>
          </p:cNvPr>
          <p:cNvSpPr/>
          <p:nvPr/>
        </p:nvSpPr>
        <p:spPr>
          <a:xfrm>
            <a:off x="10674220" y="2613475"/>
            <a:ext cx="1211189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232323"/>
                </a:solidFill>
              </a:rPr>
              <a:t>79</a:t>
            </a:r>
            <a:r>
              <a:rPr lang="en-GB" sz="1600" b="0" i="0" dirty="0">
                <a:solidFill>
                  <a:srgbClr val="232323"/>
                </a:solidFill>
                <a:effectLst/>
              </a:rPr>
              <a:t>.1 %</a:t>
            </a:r>
            <a:endParaRPr lang="en-GB" sz="16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93D26C0-BAAA-C8DC-B5DB-04832CF81606}"/>
              </a:ext>
            </a:extLst>
          </p:cNvPr>
          <p:cNvSpPr/>
          <p:nvPr/>
        </p:nvSpPr>
        <p:spPr>
          <a:xfrm>
            <a:off x="10674219" y="1604592"/>
            <a:ext cx="1211189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 dirty="0">
              <a:solidFill>
                <a:srgbClr val="232323"/>
              </a:solidFill>
              <a:effectLst/>
            </a:endParaRPr>
          </a:p>
          <a:p>
            <a:pPr algn="ctr"/>
            <a:r>
              <a:rPr lang="en-GB" sz="1600" dirty="0">
                <a:solidFill>
                  <a:srgbClr val="232323"/>
                </a:solidFill>
              </a:rPr>
              <a:t>19.1</a:t>
            </a:r>
            <a:r>
              <a:rPr lang="en-GB" sz="1600" b="0" i="0" dirty="0">
                <a:solidFill>
                  <a:srgbClr val="232323"/>
                </a:solidFill>
                <a:effectLst/>
              </a:rPr>
              <a:t>%</a:t>
            </a:r>
            <a:endParaRPr lang="en-GB" sz="1600" dirty="0"/>
          </a:p>
          <a:p>
            <a:pPr algn="ctr"/>
            <a:endParaRPr lang="en-GB" sz="16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C03A30F-3356-ACAF-B565-2773DD0B5433}"/>
              </a:ext>
            </a:extLst>
          </p:cNvPr>
          <p:cNvSpPr/>
          <p:nvPr/>
        </p:nvSpPr>
        <p:spPr>
          <a:xfrm>
            <a:off x="6536015" y="4091174"/>
            <a:ext cx="3993000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b="1" i="0" dirty="0">
                <a:solidFill>
                  <a:srgbClr val="232323"/>
                </a:solidFill>
                <a:effectLst/>
              </a:rPr>
              <a:t>Puppy</a:t>
            </a:r>
            <a:r>
              <a:rPr lang="en-GB" sz="1600" b="0" i="0" dirty="0">
                <a:solidFill>
                  <a:srgbClr val="232323"/>
                </a:solidFill>
                <a:effectLst/>
              </a:rPr>
              <a:t> [SEP] Has not urinated for 2 days, suspected kidney failure</a:t>
            </a:r>
            <a:endParaRPr lang="en-GB" sz="1600" dirty="0">
              <a:cs typeface="Calibri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9E1AF8E-0B6A-436F-AA30-690CD69ACF04}"/>
              </a:ext>
            </a:extLst>
          </p:cNvPr>
          <p:cNvSpPr/>
          <p:nvPr/>
        </p:nvSpPr>
        <p:spPr>
          <a:xfrm>
            <a:off x="6536015" y="5102177"/>
            <a:ext cx="3993000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i="0" dirty="0">
                <a:solidFill>
                  <a:srgbClr val="232323"/>
                </a:solidFill>
                <a:effectLst/>
              </a:rPr>
              <a:t>Senior</a:t>
            </a:r>
            <a:r>
              <a:rPr lang="en-GB" sz="1600" b="0" i="0" dirty="0">
                <a:solidFill>
                  <a:srgbClr val="232323"/>
                </a:solidFill>
                <a:effectLst/>
              </a:rPr>
              <a:t> [SEP] Has not urinated for 2 days, suspected kidney failure</a:t>
            </a:r>
            <a:endParaRPr lang="en-GB" sz="16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AC34E32-109F-F789-DC63-B08D02801366}"/>
              </a:ext>
            </a:extLst>
          </p:cNvPr>
          <p:cNvSpPr/>
          <p:nvPr/>
        </p:nvSpPr>
        <p:spPr>
          <a:xfrm>
            <a:off x="10674219" y="5100056"/>
            <a:ext cx="1211189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232323"/>
                </a:solidFill>
                <a:ea typeface="+mn-lt"/>
                <a:cs typeface="+mn-lt"/>
              </a:rPr>
              <a:t>97.3%</a:t>
            </a:r>
            <a:endParaRPr lang="en-GB" sz="1600" dirty="0">
              <a:ea typeface="+mn-lt"/>
              <a:cs typeface="+mn-l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BAF82A1-B23F-536A-E0DD-4BC8CDC0B3BC}"/>
              </a:ext>
            </a:extLst>
          </p:cNvPr>
          <p:cNvSpPr/>
          <p:nvPr/>
        </p:nvSpPr>
        <p:spPr>
          <a:xfrm>
            <a:off x="10674218" y="4091173"/>
            <a:ext cx="1211189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232323"/>
                </a:solidFill>
                <a:ea typeface="+mn-lt"/>
                <a:cs typeface="+mn-lt"/>
              </a:rPr>
              <a:t>97.3</a:t>
            </a:r>
            <a:r>
              <a:rPr lang="en-GB" sz="1600" b="0" i="0" dirty="0">
                <a:solidFill>
                  <a:srgbClr val="232323"/>
                </a:solidFill>
                <a:effectLst/>
                <a:ea typeface="+mn-lt"/>
                <a:cs typeface="+mn-lt"/>
              </a:rPr>
              <a:t>%</a:t>
            </a:r>
            <a:endParaRPr lang="en-GB" sz="16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81242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48AC14-C8ED-00C8-97E1-450EC0F16C07}"/>
              </a:ext>
            </a:extLst>
          </p:cNvPr>
          <p:cNvCxnSpPr>
            <a:cxnSpLocks/>
          </p:cNvCxnSpPr>
          <p:nvPr/>
        </p:nvCxnSpPr>
        <p:spPr>
          <a:xfrm>
            <a:off x="5665173" y="-747154"/>
            <a:ext cx="0" cy="1309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97;p15">
            <a:extLst>
              <a:ext uri="{FF2B5EF4-FFF2-40B4-BE49-F238E27FC236}">
                <a16:creationId xmlns:a16="http://schemas.microsoft.com/office/drawing/2014/main" id="{AC53F0FB-C1C7-E8A1-CDD8-D2C4283F8EB7}"/>
              </a:ext>
            </a:extLst>
          </p:cNvPr>
          <p:cNvSpPr txBox="1">
            <a:spLocks/>
          </p:cNvSpPr>
          <p:nvPr/>
        </p:nvSpPr>
        <p:spPr>
          <a:xfrm>
            <a:off x="245728" y="1134034"/>
            <a:ext cx="10547458" cy="13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sz="4400" dirty="0">
                <a:solidFill>
                  <a:schemeClr val="tx1"/>
                </a:solidFill>
              </a:rPr>
              <a:t>Death Predictor \\ </a:t>
            </a:r>
            <a:r>
              <a:rPr lang="en-GB" sz="4000" b="0" dirty="0">
                <a:solidFill>
                  <a:schemeClr val="tx1"/>
                </a:solidFill>
              </a:rPr>
              <a:t>Results \\ Dog</a:t>
            </a:r>
            <a:r>
              <a:rPr lang="en-GB" sz="3600" b="0" dirty="0">
                <a:solidFill>
                  <a:schemeClr val="tx1"/>
                </a:solidFill>
              </a:rPr>
              <a:t> \\ Breeds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2" name="Picture 2" descr="Chart, bar chart, histogram&#10;&#10;Description automatically generated">
            <a:extLst>
              <a:ext uri="{FF2B5EF4-FFF2-40B4-BE49-F238E27FC236}">
                <a16:creationId xmlns:a16="http://schemas.microsoft.com/office/drawing/2014/main" id="{9363EDC1-8B8B-313F-81EB-F5986B54A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2" t="7899" r="46241" b="13469"/>
          <a:stretch/>
        </p:blipFill>
        <p:spPr>
          <a:xfrm>
            <a:off x="558800" y="1804958"/>
            <a:ext cx="5855576" cy="3488437"/>
          </a:xfrm>
          <a:prstGeom prst="rect">
            <a:avLst/>
          </a:prstGeom>
        </p:spPr>
      </p:pic>
      <p:sp>
        <p:nvSpPr>
          <p:cNvPr id="3" name="Google Shape;97;p15">
            <a:extLst>
              <a:ext uri="{FF2B5EF4-FFF2-40B4-BE49-F238E27FC236}">
                <a16:creationId xmlns:a16="http://schemas.microsoft.com/office/drawing/2014/main" id="{EDF649B5-FF07-35D0-A024-D8BC320C12BE}"/>
              </a:ext>
            </a:extLst>
          </p:cNvPr>
          <p:cNvSpPr txBox="1">
            <a:spLocks/>
          </p:cNvSpPr>
          <p:nvPr/>
        </p:nvSpPr>
        <p:spPr>
          <a:xfrm rot="2421957">
            <a:off x="558800" y="5558994"/>
            <a:ext cx="1224280" cy="33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400" dirty="0">
                <a:solidFill>
                  <a:schemeClr val="tx1"/>
                </a:solidFill>
              </a:rPr>
              <a:t>Crossbreed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Google Shape;97;p15">
            <a:extLst>
              <a:ext uri="{FF2B5EF4-FFF2-40B4-BE49-F238E27FC236}">
                <a16:creationId xmlns:a16="http://schemas.microsoft.com/office/drawing/2014/main" id="{9C422817-408D-872C-65B3-9DAFF25DCEDA}"/>
              </a:ext>
            </a:extLst>
          </p:cNvPr>
          <p:cNvSpPr txBox="1">
            <a:spLocks/>
          </p:cNvSpPr>
          <p:nvPr/>
        </p:nvSpPr>
        <p:spPr>
          <a:xfrm rot="2421957">
            <a:off x="1164451" y="5558992"/>
            <a:ext cx="975051" cy="33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400" dirty="0">
                <a:solidFill>
                  <a:schemeClr val="tx1"/>
                </a:solidFill>
              </a:rPr>
              <a:t>Labrador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Google Shape;97;p15">
            <a:extLst>
              <a:ext uri="{FF2B5EF4-FFF2-40B4-BE49-F238E27FC236}">
                <a16:creationId xmlns:a16="http://schemas.microsoft.com/office/drawing/2014/main" id="{49D1530A-12E8-CA71-7066-55C359B46317}"/>
              </a:ext>
            </a:extLst>
          </p:cNvPr>
          <p:cNvSpPr txBox="1">
            <a:spLocks/>
          </p:cNvSpPr>
          <p:nvPr/>
        </p:nvSpPr>
        <p:spPr>
          <a:xfrm rot="2421957">
            <a:off x="1644727" y="5606779"/>
            <a:ext cx="1224280" cy="33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400" dirty="0">
                <a:solidFill>
                  <a:schemeClr val="tx1"/>
                </a:solidFill>
              </a:rPr>
              <a:t>Jack Russel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Google Shape;97;p15">
            <a:extLst>
              <a:ext uri="{FF2B5EF4-FFF2-40B4-BE49-F238E27FC236}">
                <a16:creationId xmlns:a16="http://schemas.microsoft.com/office/drawing/2014/main" id="{B6DB7016-AB5F-36C0-E4C7-C9424EAF13CB}"/>
              </a:ext>
            </a:extLst>
          </p:cNvPr>
          <p:cNvSpPr txBox="1">
            <a:spLocks/>
          </p:cNvSpPr>
          <p:nvPr/>
        </p:nvSpPr>
        <p:spPr>
          <a:xfrm rot="2421957">
            <a:off x="2101633" y="5803685"/>
            <a:ext cx="1989195" cy="33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400" dirty="0">
                <a:solidFill>
                  <a:schemeClr val="tx1"/>
                </a:solidFill>
              </a:rPr>
              <a:t>Staffordshire Terrier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Google Shape;97;p15">
            <a:extLst>
              <a:ext uri="{FF2B5EF4-FFF2-40B4-BE49-F238E27FC236}">
                <a16:creationId xmlns:a16="http://schemas.microsoft.com/office/drawing/2014/main" id="{D4E03EE0-065E-CDD9-24C7-46A43B793735}"/>
              </a:ext>
            </a:extLst>
          </p:cNvPr>
          <p:cNvSpPr txBox="1">
            <a:spLocks/>
          </p:cNvSpPr>
          <p:nvPr/>
        </p:nvSpPr>
        <p:spPr>
          <a:xfrm rot="2421957">
            <a:off x="2758232" y="5665086"/>
            <a:ext cx="1311978" cy="33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400" dirty="0">
                <a:solidFill>
                  <a:schemeClr val="tx1"/>
                </a:solidFill>
              </a:rPr>
              <a:t>Border Collie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Google Shape;97;p15">
            <a:extLst>
              <a:ext uri="{FF2B5EF4-FFF2-40B4-BE49-F238E27FC236}">
                <a16:creationId xmlns:a16="http://schemas.microsoft.com/office/drawing/2014/main" id="{EE0262F2-85D1-311C-2C58-900F97D06279}"/>
              </a:ext>
            </a:extLst>
          </p:cNvPr>
          <p:cNvSpPr txBox="1">
            <a:spLocks/>
          </p:cNvSpPr>
          <p:nvPr/>
        </p:nvSpPr>
        <p:spPr>
          <a:xfrm rot="2421957">
            <a:off x="3246652" y="5690716"/>
            <a:ext cx="1492785" cy="33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400" dirty="0">
                <a:solidFill>
                  <a:schemeClr val="tx1"/>
                </a:solidFill>
              </a:rPr>
              <a:t>Cocker Spaniel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Google Shape;97;p15">
            <a:extLst>
              <a:ext uri="{FF2B5EF4-FFF2-40B4-BE49-F238E27FC236}">
                <a16:creationId xmlns:a16="http://schemas.microsoft.com/office/drawing/2014/main" id="{535959C1-A91A-1153-8F86-25673483931B}"/>
              </a:ext>
            </a:extLst>
          </p:cNvPr>
          <p:cNvSpPr txBox="1">
            <a:spLocks/>
          </p:cNvSpPr>
          <p:nvPr/>
        </p:nvSpPr>
        <p:spPr>
          <a:xfrm rot="2421957">
            <a:off x="3802376" y="5733761"/>
            <a:ext cx="1616400" cy="33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400" dirty="0">
                <a:solidFill>
                  <a:schemeClr val="tx1"/>
                </a:solidFill>
              </a:rPr>
              <a:t>Springer Spaniel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Google Shape;97;p15">
            <a:extLst>
              <a:ext uri="{FF2B5EF4-FFF2-40B4-BE49-F238E27FC236}">
                <a16:creationId xmlns:a16="http://schemas.microsoft.com/office/drawing/2014/main" id="{4189553A-B53A-60FF-B90F-1C127EF10C31}"/>
              </a:ext>
            </a:extLst>
          </p:cNvPr>
          <p:cNvSpPr txBox="1">
            <a:spLocks/>
          </p:cNvSpPr>
          <p:nvPr/>
        </p:nvSpPr>
        <p:spPr>
          <a:xfrm rot="2421957">
            <a:off x="3908305" y="5803685"/>
            <a:ext cx="2621907" cy="33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US" sz="1200" dirty="0">
                <a:solidFill>
                  <a:schemeClr val="tx1"/>
                </a:solidFill>
              </a:rPr>
              <a:t>West highland White Terrier</a:t>
            </a:r>
          </a:p>
        </p:txBody>
      </p:sp>
      <p:sp>
        <p:nvSpPr>
          <p:cNvPr id="14" name="Google Shape;97;p15">
            <a:extLst>
              <a:ext uri="{FF2B5EF4-FFF2-40B4-BE49-F238E27FC236}">
                <a16:creationId xmlns:a16="http://schemas.microsoft.com/office/drawing/2014/main" id="{5D31CDD2-6F1B-871E-2937-9EBF734E4584}"/>
              </a:ext>
            </a:extLst>
          </p:cNvPr>
          <p:cNvSpPr txBox="1">
            <a:spLocks/>
          </p:cNvSpPr>
          <p:nvPr/>
        </p:nvSpPr>
        <p:spPr>
          <a:xfrm rot="2421957">
            <a:off x="4677133" y="5666243"/>
            <a:ext cx="1885551" cy="33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400" dirty="0">
                <a:solidFill>
                  <a:schemeClr val="tx1"/>
                </a:solidFill>
              </a:rPr>
              <a:t>Yorkshire Terrier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Google Shape;97;p15">
            <a:extLst>
              <a:ext uri="{FF2B5EF4-FFF2-40B4-BE49-F238E27FC236}">
                <a16:creationId xmlns:a16="http://schemas.microsoft.com/office/drawing/2014/main" id="{7A450065-B193-1FFB-41E9-65F76EC2FF8B}"/>
              </a:ext>
            </a:extLst>
          </p:cNvPr>
          <p:cNvSpPr txBox="1">
            <a:spLocks/>
          </p:cNvSpPr>
          <p:nvPr/>
        </p:nvSpPr>
        <p:spPr>
          <a:xfrm rot="2421957">
            <a:off x="5252143" y="5687578"/>
            <a:ext cx="1908585" cy="33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400" dirty="0">
                <a:solidFill>
                  <a:schemeClr val="tx1"/>
                </a:solidFill>
              </a:rPr>
              <a:t>German Shepherd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Google Shape;97;p15">
            <a:extLst>
              <a:ext uri="{FF2B5EF4-FFF2-40B4-BE49-F238E27FC236}">
                <a16:creationId xmlns:a16="http://schemas.microsoft.com/office/drawing/2014/main" id="{B981D77C-7489-4AEC-B93E-39667E9D13DB}"/>
              </a:ext>
            </a:extLst>
          </p:cNvPr>
          <p:cNvSpPr txBox="1">
            <a:spLocks/>
          </p:cNvSpPr>
          <p:nvPr/>
        </p:nvSpPr>
        <p:spPr>
          <a:xfrm>
            <a:off x="-612140" y="2123440"/>
            <a:ext cx="1224280" cy="342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1.6</a:t>
            </a:r>
          </a:p>
          <a:p>
            <a:pPr algn="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1.4</a:t>
            </a:r>
          </a:p>
          <a:p>
            <a:pPr algn="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1.2</a:t>
            </a:r>
          </a:p>
          <a:p>
            <a:pPr algn="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1.0</a:t>
            </a:r>
          </a:p>
          <a:p>
            <a:pPr algn="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0.8</a:t>
            </a:r>
          </a:p>
          <a:p>
            <a:pPr algn="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0.6</a:t>
            </a:r>
          </a:p>
          <a:p>
            <a:pPr algn="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0.4</a:t>
            </a:r>
          </a:p>
          <a:p>
            <a:pPr algn="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0.2</a:t>
            </a:r>
          </a:p>
          <a:p>
            <a:pPr algn="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0.0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38498C-83FC-216D-4D19-457B580BF95F}"/>
              </a:ext>
            </a:extLst>
          </p:cNvPr>
          <p:cNvSpPr/>
          <p:nvPr/>
        </p:nvSpPr>
        <p:spPr>
          <a:xfrm>
            <a:off x="584795" y="3233148"/>
            <a:ext cx="478036" cy="2037796"/>
          </a:xfrm>
          <a:prstGeom prst="rect">
            <a:avLst/>
          </a:prstGeom>
          <a:solidFill>
            <a:srgbClr val="EF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0924B5-385D-889D-B01B-57ADF9B032AA}"/>
              </a:ext>
            </a:extLst>
          </p:cNvPr>
          <p:cNvSpPr/>
          <p:nvPr/>
        </p:nvSpPr>
        <p:spPr>
          <a:xfrm>
            <a:off x="1120725" y="3284516"/>
            <a:ext cx="478036" cy="1986428"/>
          </a:xfrm>
          <a:prstGeom prst="rect">
            <a:avLst/>
          </a:prstGeom>
          <a:solidFill>
            <a:srgbClr val="EF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385809-D331-67B4-A5F9-E2A65AD2F1E8}"/>
              </a:ext>
            </a:extLst>
          </p:cNvPr>
          <p:cNvSpPr/>
          <p:nvPr/>
        </p:nvSpPr>
        <p:spPr>
          <a:xfrm>
            <a:off x="1665642" y="2462018"/>
            <a:ext cx="478036" cy="2808926"/>
          </a:xfrm>
          <a:prstGeom prst="rect">
            <a:avLst/>
          </a:prstGeom>
          <a:solidFill>
            <a:srgbClr val="EF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653D18-15C2-B852-3E89-1EF67C58C2A7}"/>
              </a:ext>
            </a:extLst>
          </p:cNvPr>
          <p:cNvSpPr/>
          <p:nvPr/>
        </p:nvSpPr>
        <p:spPr>
          <a:xfrm>
            <a:off x="2206652" y="1958784"/>
            <a:ext cx="478036" cy="3312160"/>
          </a:xfrm>
          <a:prstGeom prst="rect">
            <a:avLst/>
          </a:prstGeom>
          <a:solidFill>
            <a:srgbClr val="EF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0E053B-06D8-2592-B013-71B615A588E3}"/>
              </a:ext>
            </a:extLst>
          </p:cNvPr>
          <p:cNvSpPr/>
          <p:nvPr/>
        </p:nvSpPr>
        <p:spPr>
          <a:xfrm>
            <a:off x="2746764" y="2324544"/>
            <a:ext cx="478036" cy="2949519"/>
          </a:xfrm>
          <a:prstGeom prst="rect">
            <a:avLst/>
          </a:prstGeom>
          <a:solidFill>
            <a:srgbClr val="EF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E13F8A-78F0-ACBE-6C94-180E3CB2178F}"/>
              </a:ext>
            </a:extLst>
          </p:cNvPr>
          <p:cNvSpPr/>
          <p:nvPr/>
        </p:nvSpPr>
        <p:spPr>
          <a:xfrm>
            <a:off x="3284564" y="3823143"/>
            <a:ext cx="478036" cy="1446479"/>
          </a:xfrm>
          <a:prstGeom prst="rect">
            <a:avLst/>
          </a:prstGeom>
          <a:solidFill>
            <a:srgbClr val="EF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5456A6-D157-DBB9-F5CB-BE1DB44DBC89}"/>
              </a:ext>
            </a:extLst>
          </p:cNvPr>
          <p:cNvSpPr/>
          <p:nvPr/>
        </p:nvSpPr>
        <p:spPr>
          <a:xfrm>
            <a:off x="3831099" y="2964624"/>
            <a:ext cx="478036" cy="2306559"/>
          </a:xfrm>
          <a:prstGeom prst="rect">
            <a:avLst/>
          </a:prstGeom>
          <a:solidFill>
            <a:srgbClr val="EF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2A3F2D-0CCD-924A-9EF1-1D3F6CC28BCD}"/>
              </a:ext>
            </a:extLst>
          </p:cNvPr>
          <p:cNvSpPr/>
          <p:nvPr/>
        </p:nvSpPr>
        <p:spPr>
          <a:xfrm>
            <a:off x="4367748" y="2796984"/>
            <a:ext cx="478036" cy="2479075"/>
          </a:xfrm>
          <a:prstGeom prst="rect">
            <a:avLst/>
          </a:prstGeom>
          <a:solidFill>
            <a:srgbClr val="EF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7937CA-9F24-09B2-332F-B1208AFA0133}"/>
              </a:ext>
            </a:extLst>
          </p:cNvPr>
          <p:cNvSpPr/>
          <p:nvPr/>
        </p:nvSpPr>
        <p:spPr>
          <a:xfrm>
            <a:off x="4904397" y="2680145"/>
            <a:ext cx="478036" cy="2598696"/>
          </a:xfrm>
          <a:prstGeom prst="rect">
            <a:avLst/>
          </a:prstGeom>
          <a:solidFill>
            <a:srgbClr val="EF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75AF0C-B74A-AEA1-D115-266DD84718AD}"/>
              </a:ext>
            </a:extLst>
          </p:cNvPr>
          <p:cNvSpPr/>
          <p:nvPr/>
        </p:nvSpPr>
        <p:spPr>
          <a:xfrm>
            <a:off x="5455583" y="2506315"/>
            <a:ext cx="478036" cy="2772526"/>
          </a:xfrm>
          <a:prstGeom prst="rect">
            <a:avLst/>
          </a:prstGeom>
          <a:solidFill>
            <a:srgbClr val="EF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E25C353-F8FF-4E44-F88B-F3FF8C18277B}"/>
              </a:ext>
            </a:extLst>
          </p:cNvPr>
          <p:cNvSpPr/>
          <p:nvPr/>
        </p:nvSpPr>
        <p:spPr>
          <a:xfrm>
            <a:off x="6494584" y="2943627"/>
            <a:ext cx="3993000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400" b="1" i="0" dirty="0">
                <a:solidFill>
                  <a:srgbClr val="232323"/>
                </a:solidFill>
                <a:effectLst/>
              </a:rPr>
              <a:t>Jack Russel</a:t>
            </a:r>
            <a:r>
              <a:rPr lang="en-GB" sz="1400" b="0" i="0" dirty="0">
                <a:solidFill>
                  <a:srgbClr val="232323"/>
                </a:solidFill>
                <a:effectLst/>
              </a:rPr>
              <a:t> [SEP] Presented with high fever and cough, suspected pneumonia prescribed amoxicillin.</a:t>
            </a:r>
            <a:r>
              <a:rPr lang="en-GB" sz="1400" dirty="0">
                <a:solidFill>
                  <a:srgbClr val="232323"/>
                </a:solidFill>
              </a:rPr>
              <a:t> </a:t>
            </a:r>
            <a:endParaRPr lang="en-GB" sz="14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6E1566F-431F-F1F2-9CC7-48AC10A2C7E3}"/>
              </a:ext>
            </a:extLst>
          </p:cNvPr>
          <p:cNvSpPr/>
          <p:nvPr/>
        </p:nvSpPr>
        <p:spPr>
          <a:xfrm>
            <a:off x="6494584" y="3954630"/>
            <a:ext cx="3993000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0" i="0" dirty="0">
              <a:solidFill>
                <a:srgbClr val="232323"/>
              </a:solidFill>
              <a:effectLst/>
            </a:endParaRPr>
          </a:p>
          <a:p>
            <a:r>
              <a:rPr lang="en-GB" sz="1400" b="1" dirty="0">
                <a:solidFill>
                  <a:srgbClr val="232323"/>
                </a:solidFill>
              </a:rPr>
              <a:t>French Bulldog</a:t>
            </a:r>
            <a:r>
              <a:rPr lang="en-GB" sz="1400" b="1" i="0" dirty="0">
                <a:solidFill>
                  <a:srgbClr val="232323"/>
                </a:solidFill>
                <a:effectLst/>
              </a:rPr>
              <a:t> </a:t>
            </a:r>
            <a:r>
              <a:rPr lang="en-GB" sz="1400" b="0" i="0" dirty="0">
                <a:solidFill>
                  <a:srgbClr val="232323"/>
                </a:solidFill>
                <a:effectLst/>
              </a:rPr>
              <a:t>[SEP] Presented with high fever and cough, suspected pneumonia prescribed amoxicillin.</a:t>
            </a:r>
            <a:r>
              <a:rPr lang="en-GB" sz="1400" dirty="0">
                <a:solidFill>
                  <a:srgbClr val="232323"/>
                </a:solidFill>
              </a:rPr>
              <a:t> 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6E8B4D5-9392-E0C5-14BE-F640FFFF997A}"/>
              </a:ext>
            </a:extLst>
          </p:cNvPr>
          <p:cNvSpPr/>
          <p:nvPr/>
        </p:nvSpPr>
        <p:spPr>
          <a:xfrm>
            <a:off x="10632788" y="3952509"/>
            <a:ext cx="1211189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232323"/>
                </a:solidFill>
              </a:rPr>
              <a:t>62</a:t>
            </a:r>
            <a:r>
              <a:rPr lang="en-GB" sz="1400" b="1" i="0" dirty="0">
                <a:solidFill>
                  <a:srgbClr val="232323"/>
                </a:solidFill>
                <a:effectLst/>
              </a:rPr>
              <a:t>.1 %</a:t>
            </a:r>
            <a:endParaRPr lang="en-GB" sz="1400" b="1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A9A810-4753-D80D-6F8C-BBEB7BAADFA6}"/>
              </a:ext>
            </a:extLst>
          </p:cNvPr>
          <p:cNvSpPr/>
          <p:nvPr/>
        </p:nvSpPr>
        <p:spPr>
          <a:xfrm>
            <a:off x="10632787" y="2943626"/>
            <a:ext cx="1211189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i="0" dirty="0">
              <a:solidFill>
                <a:srgbClr val="232323"/>
              </a:solidFill>
              <a:effectLst/>
            </a:endParaRPr>
          </a:p>
          <a:p>
            <a:pPr algn="ctr"/>
            <a:r>
              <a:rPr lang="en-GB" sz="1400" b="1" dirty="0">
                <a:solidFill>
                  <a:srgbClr val="232323"/>
                </a:solidFill>
              </a:rPr>
              <a:t>9.1</a:t>
            </a:r>
            <a:r>
              <a:rPr lang="en-GB" sz="1400" b="1" i="0" dirty="0">
                <a:solidFill>
                  <a:srgbClr val="232323"/>
                </a:solidFill>
                <a:effectLst/>
              </a:rPr>
              <a:t>%</a:t>
            </a:r>
          </a:p>
          <a:p>
            <a:pPr algn="ctr"/>
            <a:endParaRPr lang="en-GB" sz="1400" b="1" dirty="0"/>
          </a:p>
        </p:txBody>
      </p:sp>
      <p:pic>
        <p:nvPicPr>
          <p:cNvPr id="2050" name="Picture 2" descr="French Bulldog: Temperament, Lifespan, Grooming, Training | Petplan">
            <a:extLst>
              <a:ext uri="{FF2B5EF4-FFF2-40B4-BE49-F238E27FC236}">
                <a16:creationId xmlns:a16="http://schemas.microsoft.com/office/drawing/2014/main" id="{EAABBB75-2484-CCB5-38E7-3D30DB96A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85"/>
          <a:stretch/>
        </p:blipFill>
        <p:spPr bwMode="auto">
          <a:xfrm>
            <a:off x="11071275" y="4665827"/>
            <a:ext cx="1211189" cy="23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6641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48AC14-C8ED-00C8-97E1-450EC0F16C07}"/>
              </a:ext>
            </a:extLst>
          </p:cNvPr>
          <p:cNvCxnSpPr>
            <a:cxnSpLocks/>
          </p:cNvCxnSpPr>
          <p:nvPr/>
        </p:nvCxnSpPr>
        <p:spPr>
          <a:xfrm>
            <a:off x="5665173" y="-747154"/>
            <a:ext cx="0" cy="1309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97;p15">
            <a:extLst>
              <a:ext uri="{FF2B5EF4-FFF2-40B4-BE49-F238E27FC236}">
                <a16:creationId xmlns:a16="http://schemas.microsoft.com/office/drawing/2014/main" id="{AC53F0FB-C1C7-E8A1-CDD8-D2C4283F8EB7}"/>
              </a:ext>
            </a:extLst>
          </p:cNvPr>
          <p:cNvSpPr txBox="1">
            <a:spLocks/>
          </p:cNvSpPr>
          <p:nvPr/>
        </p:nvSpPr>
        <p:spPr>
          <a:xfrm>
            <a:off x="245729" y="1134034"/>
            <a:ext cx="8819277" cy="18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sz="4400" dirty="0">
                <a:solidFill>
                  <a:schemeClr val="tx1"/>
                </a:solidFill>
              </a:rPr>
              <a:t>Death Predictor \\ </a:t>
            </a:r>
            <a:r>
              <a:rPr lang="en-GB" sz="3600" b="0" dirty="0">
                <a:solidFill>
                  <a:schemeClr val="tx1"/>
                </a:solidFill>
              </a:rPr>
              <a:t>Results</a:t>
            </a:r>
            <a:r>
              <a:rPr lang="en-GB" b="0" dirty="0">
                <a:solidFill>
                  <a:schemeClr val="tx1"/>
                </a:solidFill>
              </a:rPr>
              <a:t> </a:t>
            </a:r>
            <a:r>
              <a:rPr lang="en-GB" sz="3600" b="0" dirty="0">
                <a:solidFill>
                  <a:schemeClr val="tx1"/>
                </a:solidFill>
              </a:rPr>
              <a:t> \\ Species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Google Shape;97;p15">
            <a:extLst>
              <a:ext uri="{FF2B5EF4-FFF2-40B4-BE49-F238E27FC236}">
                <a16:creationId xmlns:a16="http://schemas.microsoft.com/office/drawing/2014/main" id="{DB384463-6819-0555-A17A-5F79660F07B8}"/>
              </a:ext>
            </a:extLst>
          </p:cNvPr>
          <p:cNvSpPr txBox="1">
            <a:spLocks/>
          </p:cNvSpPr>
          <p:nvPr/>
        </p:nvSpPr>
        <p:spPr>
          <a:xfrm>
            <a:off x="3088332" y="5263149"/>
            <a:ext cx="1222546" cy="39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GB" sz="1400" dirty="0">
                <a:solidFill>
                  <a:schemeClr val="tx1"/>
                </a:solidFill>
              </a:rPr>
              <a:t>Age (years)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Google Shape;97;p15">
            <a:extLst>
              <a:ext uri="{FF2B5EF4-FFF2-40B4-BE49-F238E27FC236}">
                <a16:creationId xmlns:a16="http://schemas.microsoft.com/office/drawing/2014/main" id="{FF56CFB0-55C9-CC16-FA63-B835BC0E88F7}"/>
              </a:ext>
            </a:extLst>
          </p:cNvPr>
          <p:cNvSpPr txBox="1">
            <a:spLocks/>
          </p:cNvSpPr>
          <p:nvPr/>
        </p:nvSpPr>
        <p:spPr>
          <a:xfrm>
            <a:off x="120055" y="3472571"/>
            <a:ext cx="1222546" cy="351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800" dirty="0">
                <a:solidFill>
                  <a:schemeClr val="tx1"/>
                </a:solidFill>
              </a:rPr>
              <a:t>% of Deaths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7B5262-FD12-C880-3897-44B335206237}"/>
              </a:ext>
            </a:extLst>
          </p:cNvPr>
          <p:cNvSpPr/>
          <p:nvPr/>
        </p:nvSpPr>
        <p:spPr>
          <a:xfrm>
            <a:off x="3699606" y="5829299"/>
            <a:ext cx="913423" cy="122116"/>
          </a:xfrm>
          <a:prstGeom prst="rect">
            <a:avLst/>
          </a:prstGeom>
          <a:solidFill>
            <a:srgbClr val="EF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05A53A-B825-3DAA-F958-0556F69A39D3}"/>
              </a:ext>
            </a:extLst>
          </p:cNvPr>
          <p:cNvSpPr/>
          <p:nvPr/>
        </p:nvSpPr>
        <p:spPr>
          <a:xfrm>
            <a:off x="3699605" y="6058875"/>
            <a:ext cx="913423" cy="122116"/>
          </a:xfrm>
          <a:prstGeom prst="rect">
            <a:avLst/>
          </a:prstGeom>
          <a:solidFill>
            <a:srgbClr val="636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Google Shape;97;p15">
            <a:extLst>
              <a:ext uri="{FF2B5EF4-FFF2-40B4-BE49-F238E27FC236}">
                <a16:creationId xmlns:a16="http://schemas.microsoft.com/office/drawing/2014/main" id="{372B2C55-5C22-9503-3064-127BD8A9C5B4}"/>
              </a:ext>
            </a:extLst>
          </p:cNvPr>
          <p:cNvSpPr txBox="1">
            <a:spLocks/>
          </p:cNvSpPr>
          <p:nvPr/>
        </p:nvSpPr>
        <p:spPr>
          <a:xfrm>
            <a:off x="2988902" y="5975132"/>
            <a:ext cx="670585" cy="33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400">
                <a:solidFill>
                  <a:schemeClr val="tx1"/>
                </a:solidFill>
              </a:rPr>
              <a:t>Cats</a:t>
            </a:r>
            <a:endParaRPr lang="en-US"/>
          </a:p>
        </p:txBody>
      </p:sp>
      <p:sp>
        <p:nvSpPr>
          <p:cNvPr id="17" name="Google Shape;97;p15">
            <a:extLst>
              <a:ext uri="{FF2B5EF4-FFF2-40B4-BE49-F238E27FC236}">
                <a16:creationId xmlns:a16="http://schemas.microsoft.com/office/drawing/2014/main" id="{E2275187-30F9-A594-9880-1C482843B9F4}"/>
              </a:ext>
            </a:extLst>
          </p:cNvPr>
          <p:cNvSpPr txBox="1">
            <a:spLocks/>
          </p:cNvSpPr>
          <p:nvPr/>
        </p:nvSpPr>
        <p:spPr>
          <a:xfrm>
            <a:off x="2988901" y="5740669"/>
            <a:ext cx="670585" cy="33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400" dirty="0">
                <a:solidFill>
                  <a:schemeClr val="tx1"/>
                </a:solidFill>
              </a:rPr>
              <a:t>Dogs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 descr="Chart, bar chart&#10;&#10;Description automatically generated">
            <a:extLst>
              <a:ext uri="{FF2B5EF4-FFF2-40B4-BE49-F238E27FC236}">
                <a16:creationId xmlns:a16="http://schemas.microsoft.com/office/drawing/2014/main" id="{821D1E71-36FB-A5E3-869E-8EFCED80A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7" t="11359" r="15730" b="7940"/>
          <a:stretch/>
        </p:blipFill>
        <p:spPr>
          <a:xfrm>
            <a:off x="1589700" y="2065134"/>
            <a:ext cx="4410686" cy="31664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3A45E-EDB2-3FD3-8EFB-EDC1AFFE0446}"/>
              </a:ext>
            </a:extLst>
          </p:cNvPr>
          <p:cNvSpPr/>
          <p:nvPr/>
        </p:nvSpPr>
        <p:spPr>
          <a:xfrm>
            <a:off x="1759046" y="3761153"/>
            <a:ext cx="1756314" cy="1415367"/>
          </a:xfrm>
          <a:prstGeom prst="rect">
            <a:avLst/>
          </a:prstGeom>
          <a:solidFill>
            <a:srgbClr val="EF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275DE9-5C5C-A162-F082-D27A70D5AE95}"/>
              </a:ext>
            </a:extLst>
          </p:cNvPr>
          <p:cNvSpPr/>
          <p:nvPr/>
        </p:nvSpPr>
        <p:spPr>
          <a:xfrm>
            <a:off x="2484120" y="5176520"/>
            <a:ext cx="2590800" cy="107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0465A5-8121-26A7-BAC5-2956A2FDA830}"/>
              </a:ext>
            </a:extLst>
          </p:cNvPr>
          <p:cNvSpPr/>
          <p:nvPr/>
        </p:nvSpPr>
        <p:spPr>
          <a:xfrm>
            <a:off x="6494584" y="2943627"/>
            <a:ext cx="3993000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b="1" dirty="0">
                <a:solidFill>
                  <a:srgbClr val="232323"/>
                </a:solidFill>
              </a:rPr>
              <a:t>Domestic Short Hair</a:t>
            </a:r>
            <a:r>
              <a:rPr lang="en-GB" sz="1600" b="1" i="0" dirty="0">
                <a:solidFill>
                  <a:srgbClr val="232323"/>
                </a:solidFill>
                <a:effectLst/>
              </a:rPr>
              <a:t> </a:t>
            </a:r>
            <a:r>
              <a:rPr lang="en-GB" sz="1600" b="0" i="0" dirty="0">
                <a:solidFill>
                  <a:srgbClr val="232323"/>
                </a:solidFill>
                <a:effectLst/>
              </a:rPr>
              <a:t>[SEP] Diagnosed with </a:t>
            </a:r>
            <a:r>
              <a:rPr lang="en-GB" sz="1600" b="1" i="0" dirty="0">
                <a:solidFill>
                  <a:srgbClr val="272626"/>
                </a:solidFill>
                <a:effectLst/>
                <a:latin typeface="Museo Slab 700"/>
              </a:rPr>
              <a:t>Feline Leukaemia Virus </a:t>
            </a:r>
            <a:r>
              <a:rPr lang="en-GB" sz="1600" b="0" i="0" dirty="0">
                <a:solidFill>
                  <a:srgbClr val="232323"/>
                </a:solidFill>
                <a:effectLst/>
              </a:rPr>
              <a:t>.</a:t>
            </a:r>
            <a:r>
              <a:rPr lang="en-GB" sz="1600" dirty="0">
                <a:solidFill>
                  <a:srgbClr val="232323"/>
                </a:solidFill>
              </a:rPr>
              <a:t> 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3C1896-B880-2BEC-B6C9-ED2D9DF2723C}"/>
              </a:ext>
            </a:extLst>
          </p:cNvPr>
          <p:cNvSpPr/>
          <p:nvPr/>
        </p:nvSpPr>
        <p:spPr>
          <a:xfrm>
            <a:off x="6494584" y="3954630"/>
            <a:ext cx="3993000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232323"/>
                </a:solidFill>
              </a:rPr>
              <a:t>Terrier </a:t>
            </a:r>
            <a:r>
              <a:rPr lang="en-GB" sz="1600" b="0" i="0" dirty="0">
                <a:solidFill>
                  <a:srgbClr val="232323"/>
                </a:solidFill>
                <a:effectLst/>
              </a:rPr>
              <a:t>[SEP] Diagnosed with </a:t>
            </a:r>
            <a:r>
              <a:rPr lang="en-GB" sz="1600" b="1" i="0" dirty="0">
                <a:solidFill>
                  <a:srgbClr val="272626"/>
                </a:solidFill>
                <a:effectLst/>
                <a:latin typeface="Museo Slab 700"/>
              </a:rPr>
              <a:t>Feline Leukaemia Virus </a:t>
            </a:r>
            <a:r>
              <a:rPr lang="en-GB" sz="1600" b="0" i="0" dirty="0">
                <a:solidFill>
                  <a:srgbClr val="232323"/>
                </a:solidFill>
                <a:effectLst/>
              </a:rPr>
              <a:t>.</a:t>
            </a:r>
            <a:r>
              <a:rPr lang="en-GB" sz="1600" dirty="0">
                <a:solidFill>
                  <a:srgbClr val="232323"/>
                </a:solidFill>
              </a:rPr>
              <a:t> 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9A95C73-3470-7AEC-482B-24D0D93ADB46}"/>
              </a:ext>
            </a:extLst>
          </p:cNvPr>
          <p:cNvSpPr/>
          <p:nvPr/>
        </p:nvSpPr>
        <p:spPr>
          <a:xfrm>
            <a:off x="10632788" y="3952509"/>
            <a:ext cx="1211189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32323"/>
                </a:solidFill>
              </a:rPr>
              <a:t>9</a:t>
            </a:r>
            <a:r>
              <a:rPr lang="en-GB" sz="1600" b="1" i="0" dirty="0">
                <a:solidFill>
                  <a:srgbClr val="232323"/>
                </a:solidFill>
                <a:effectLst/>
              </a:rPr>
              <a:t>.1 %</a:t>
            </a:r>
            <a:endParaRPr lang="en-GB" sz="1600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62248D3-C96F-805D-AF27-834851C13EF3}"/>
              </a:ext>
            </a:extLst>
          </p:cNvPr>
          <p:cNvSpPr/>
          <p:nvPr/>
        </p:nvSpPr>
        <p:spPr>
          <a:xfrm>
            <a:off x="10632787" y="2943626"/>
            <a:ext cx="1211189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i="0" dirty="0">
              <a:solidFill>
                <a:srgbClr val="232323"/>
              </a:solidFill>
              <a:effectLst/>
            </a:endParaRPr>
          </a:p>
          <a:p>
            <a:pPr algn="ctr"/>
            <a:r>
              <a:rPr lang="en-GB" sz="1600" b="1" dirty="0">
                <a:solidFill>
                  <a:srgbClr val="232323"/>
                </a:solidFill>
              </a:rPr>
              <a:t>97.2</a:t>
            </a:r>
            <a:r>
              <a:rPr lang="en-GB" sz="1600" b="1" i="0" dirty="0">
                <a:solidFill>
                  <a:srgbClr val="232323"/>
                </a:solidFill>
                <a:effectLst/>
              </a:rPr>
              <a:t>%</a:t>
            </a:r>
          </a:p>
          <a:p>
            <a:pPr algn="ctr"/>
            <a:endParaRPr lang="en-GB" sz="1600" b="1" dirty="0"/>
          </a:p>
        </p:txBody>
      </p:sp>
      <p:sp>
        <p:nvSpPr>
          <p:cNvPr id="4" name="Google Shape;97;p15">
            <a:extLst>
              <a:ext uri="{FF2B5EF4-FFF2-40B4-BE49-F238E27FC236}">
                <a16:creationId xmlns:a16="http://schemas.microsoft.com/office/drawing/2014/main" id="{2DDE5768-31AD-56FB-D57D-72840FE7E95E}"/>
              </a:ext>
            </a:extLst>
          </p:cNvPr>
          <p:cNvSpPr txBox="1">
            <a:spLocks/>
          </p:cNvSpPr>
          <p:nvPr/>
        </p:nvSpPr>
        <p:spPr>
          <a:xfrm>
            <a:off x="1159328" y="2041322"/>
            <a:ext cx="430371" cy="342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2</a:t>
            </a:r>
          </a:p>
          <a:p>
            <a:pPr algn="r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359682606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9A6D1EA5-4A00-4287-616E-BC0E91F587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97"/>
          <a:stretch/>
        </p:blipFill>
        <p:spPr>
          <a:xfrm>
            <a:off x="362533" y="475994"/>
            <a:ext cx="11466927" cy="4273301"/>
          </a:xfrm>
          <a:prstGeom prst="rect">
            <a:avLst/>
          </a:prstGeom>
        </p:spPr>
      </p:pic>
      <p:pic>
        <p:nvPicPr>
          <p:cNvPr id="37" name="Picture 36" descr="Diagram&#10;&#10;Description automatically generated">
            <a:extLst>
              <a:ext uri="{FF2B5EF4-FFF2-40B4-BE49-F238E27FC236}">
                <a16:creationId xmlns:a16="http://schemas.microsoft.com/office/drawing/2014/main" id="{43588EDA-5150-5BFD-051C-5B54AA518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t="77275" r="16229" b="3661"/>
          <a:stretch/>
        </p:blipFill>
        <p:spPr>
          <a:xfrm>
            <a:off x="2245461" y="5074610"/>
            <a:ext cx="7701073" cy="1150531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4497400-DB59-A57F-CB3D-52552991EAC7}"/>
              </a:ext>
            </a:extLst>
          </p:cNvPr>
          <p:cNvCxnSpPr>
            <a:cxnSpLocks/>
          </p:cNvCxnSpPr>
          <p:nvPr/>
        </p:nvCxnSpPr>
        <p:spPr>
          <a:xfrm flipH="1">
            <a:off x="5665173" y="6163595"/>
            <a:ext cx="0" cy="10460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B35FA7A-CA5F-DDF6-67F2-9E7EC78F8511}"/>
              </a:ext>
            </a:extLst>
          </p:cNvPr>
          <p:cNvSpPr/>
          <p:nvPr/>
        </p:nvSpPr>
        <p:spPr>
          <a:xfrm>
            <a:off x="5610225" y="3546475"/>
            <a:ext cx="2092325" cy="835025"/>
          </a:xfrm>
          <a:prstGeom prst="rect">
            <a:avLst/>
          </a:prstGeom>
          <a:solidFill>
            <a:srgbClr val="E5EBFB"/>
          </a:solidFill>
          <a:ln>
            <a:solidFill>
              <a:srgbClr val="E5E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Roboto Slab"/>
              </a:rPr>
              <a:t>1 Month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Roboto Slab"/>
              </a:rPr>
              <a:t>2 to 6 Months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Roboto Slab"/>
              </a:rPr>
              <a:t>&gt; 6 Months</a:t>
            </a:r>
          </a:p>
        </p:txBody>
      </p:sp>
      <p:pic>
        <p:nvPicPr>
          <p:cNvPr id="4" name="Picture 3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EAFE91E0-8F57-AC9D-B301-BB06472686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1" t="47997" r="40690" b="47332"/>
          <a:stretch/>
        </p:blipFill>
        <p:spPr>
          <a:xfrm>
            <a:off x="5588793" y="3512344"/>
            <a:ext cx="2142779" cy="89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3515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48AC14-C8ED-00C8-97E1-450EC0F16C07}"/>
              </a:ext>
            </a:extLst>
          </p:cNvPr>
          <p:cNvCxnSpPr>
            <a:cxnSpLocks/>
          </p:cNvCxnSpPr>
          <p:nvPr/>
        </p:nvCxnSpPr>
        <p:spPr>
          <a:xfrm>
            <a:off x="5665173" y="-747154"/>
            <a:ext cx="0" cy="1309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97;p15">
            <a:extLst>
              <a:ext uri="{FF2B5EF4-FFF2-40B4-BE49-F238E27FC236}">
                <a16:creationId xmlns:a16="http://schemas.microsoft.com/office/drawing/2014/main" id="{AC53F0FB-C1C7-E8A1-CDD8-D2C4283F8EB7}"/>
              </a:ext>
            </a:extLst>
          </p:cNvPr>
          <p:cNvSpPr txBox="1">
            <a:spLocks/>
          </p:cNvSpPr>
          <p:nvPr/>
        </p:nvSpPr>
        <p:spPr>
          <a:xfrm>
            <a:off x="188579" y="1140722"/>
            <a:ext cx="9669200" cy="18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sz="4400" dirty="0">
                <a:solidFill>
                  <a:schemeClr val="tx1"/>
                </a:solidFill>
              </a:rPr>
              <a:t>Death Predictor \\ </a:t>
            </a:r>
            <a:r>
              <a:rPr lang="en-GB" sz="3600" b="0" dirty="0">
                <a:solidFill>
                  <a:schemeClr val="tx1"/>
                </a:solidFill>
              </a:rPr>
              <a:t>Results</a:t>
            </a:r>
            <a:r>
              <a:rPr lang="en-GB" b="0" dirty="0">
                <a:solidFill>
                  <a:schemeClr val="tx1"/>
                </a:solidFill>
              </a:rPr>
              <a:t> </a:t>
            </a:r>
            <a:r>
              <a:rPr lang="en-GB" sz="3600" b="0" dirty="0">
                <a:solidFill>
                  <a:schemeClr val="tx1"/>
                </a:solidFill>
              </a:rPr>
              <a:t> \\ Time Left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6" name="Google Shape;97;p15">
            <a:extLst>
              <a:ext uri="{FF2B5EF4-FFF2-40B4-BE49-F238E27FC236}">
                <a16:creationId xmlns:a16="http://schemas.microsoft.com/office/drawing/2014/main" id="{B981D77C-7489-4AEC-B93E-39667E9D13DB}"/>
              </a:ext>
            </a:extLst>
          </p:cNvPr>
          <p:cNvSpPr txBox="1">
            <a:spLocks/>
          </p:cNvSpPr>
          <p:nvPr/>
        </p:nvSpPr>
        <p:spPr>
          <a:xfrm>
            <a:off x="-414580" y="1863654"/>
            <a:ext cx="1596458" cy="375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35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30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25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20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15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10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5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8" name="Picture 27" descr="Chart, bar chart&#10;&#10;Description automatically generated">
            <a:extLst>
              <a:ext uri="{FF2B5EF4-FFF2-40B4-BE49-F238E27FC236}">
                <a16:creationId xmlns:a16="http://schemas.microsoft.com/office/drawing/2014/main" id="{8E9570E3-3233-2BC9-51A5-4838996FD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" t="12427" r="26041" b="9260"/>
          <a:stretch/>
        </p:blipFill>
        <p:spPr>
          <a:xfrm>
            <a:off x="1181878" y="1790037"/>
            <a:ext cx="5212702" cy="3626621"/>
          </a:xfrm>
          <a:prstGeom prst="rect">
            <a:avLst/>
          </a:prstGeom>
        </p:spPr>
      </p:pic>
      <p:sp>
        <p:nvSpPr>
          <p:cNvPr id="30" name="Google Shape;97;p15">
            <a:extLst>
              <a:ext uri="{FF2B5EF4-FFF2-40B4-BE49-F238E27FC236}">
                <a16:creationId xmlns:a16="http://schemas.microsoft.com/office/drawing/2014/main" id="{8FE0AE24-B0E5-15C0-335B-BE45851CC690}"/>
              </a:ext>
            </a:extLst>
          </p:cNvPr>
          <p:cNvSpPr txBox="1">
            <a:spLocks/>
          </p:cNvSpPr>
          <p:nvPr/>
        </p:nvSpPr>
        <p:spPr>
          <a:xfrm>
            <a:off x="1241155" y="2523623"/>
            <a:ext cx="1596458" cy="375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</a:rPr>
              <a:t>Less than 1 Month</a:t>
            </a:r>
          </a:p>
        </p:txBody>
      </p:sp>
      <p:sp>
        <p:nvSpPr>
          <p:cNvPr id="34" name="Google Shape;97;p15">
            <a:extLst>
              <a:ext uri="{FF2B5EF4-FFF2-40B4-BE49-F238E27FC236}">
                <a16:creationId xmlns:a16="http://schemas.microsoft.com/office/drawing/2014/main" id="{0E6F4DF6-7F1C-5D1C-3378-01BDF1976BE9}"/>
              </a:ext>
            </a:extLst>
          </p:cNvPr>
          <p:cNvSpPr txBox="1">
            <a:spLocks/>
          </p:cNvSpPr>
          <p:nvPr/>
        </p:nvSpPr>
        <p:spPr>
          <a:xfrm>
            <a:off x="2896890" y="2523623"/>
            <a:ext cx="1596458" cy="375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</a:rPr>
              <a:t>2 to 6 Months</a:t>
            </a:r>
          </a:p>
        </p:txBody>
      </p:sp>
      <p:sp>
        <p:nvSpPr>
          <p:cNvPr id="35" name="Google Shape;97;p15">
            <a:extLst>
              <a:ext uri="{FF2B5EF4-FFF2-40B4-BE49-F238E27FC236}">
                <a16:creationId xmlns:a16="http://schemas.microsoft.com/office/drawing/2014/main" id="{DDC95042-3F6C-51DB-8A17-B77B0F59B1CF}"/>
              </a:ext>
            </a:extLst>
          </p:cNvPr>
          <p:cNvSpPr txBox="1">
            <a:spLocks/>
          </p:cNvSpPr>
          <p:nvPr/>
        </p:nvSpPr>
        <p:spPr>
          <a:xfrm>
            <a:off x="4493348" y="2523622"/>
            <a:ext cx="1596458" cy="375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</a:rPr>
              <a:t>&gt;6 Months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C6B9E7E-B3BA-0B17-D92F-E4056681504D}"/>
              </a:ext>
            </a:extLst>
          </p:cNvPr>
          <p:cNvSpPr/>
          <p:nvPr/>
        </p:nvSpPr>
        <p:spPr>
          <a:xfrm>
            <a:off x="6494584" y="2943627"/>
            <a:ext cx="3993000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1400" b="0" i="0" dirty="0">
              <a:solidFill>
                <a:srgbClr val="232323"/>
              </a:solidFill>
              <a:effectLst/>
            </a:endParaRPr>
          </a:p>
          <a:p>
            <a:r>
              <a:rPr lang="en-GB" sz="1400" dirty="0">
                <a:solidFill>
                  <a:srgbClr val="232323"/>
                </a:solidFill>
              </a:rPr>
              <a:t>Beagle</a:t>
            </a:r>
            <a:r>
              <a:rPr lang="en-GB" sz="1400" b="0" i="0" dirty="0">
                <a:solidFill>
                  <a:srgbClr val="232323"/>
                </a:solidFill>
                <a:effectLst/>
              </a:rPr>
              <a:t> [SEP] </a:t>
            </a:r>
            <a:r>
              <a:rPr lang="en-GB" sz="1400" b="1" dirty="0">
                <a:solidFill>
                  <a:srgbClr val="232323"/>
                </a:solidFill>
              </a:rPr>
              <a:t>Senior </a:t>
            </a:r>
            <a:r>
              <a:rPr lang="en-GB" sz="1400" b="0" i="0" dirty="0">
                <a:solidFill>
                  <a:srgbClr val="232323"/>
                </a:solidFill>
                <a:effectLst/>
              </a:rPr>
              <a:t>[SEP] Presented with high fever and cough, suspected pneumonia prescribed amoxicillin.</a:t>
            </a:r>
            <a:r>
              <a:rPr lang="en-GB" sz="1400" dirty="0">
                <a:solidFill>
                  <a:srgbClr val="232323"/>
                </a:solidFill>
              </a:rPr>
              <a:t> 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E09657D-2328-40C6-BBC3-1600B6817C3B}"/>
              </a:ext>
            </a:extLst>
          </p:cNvPr>
          <p:cNvSpPr/>
          <p:nvPr/>
        </p:nvSpPr>
        <p:spPr>
          <a:xfrm>
            <a:off x="6494584" y="3954630"/>
            <a:ext cx="3993000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0" i="0" dirty="0">
                <a:solidFill>
                  <a:srgbClr val="232323"/>
                </a:solidFill>
                <a:effectLst/>
              </a:rPr>
              <a:t>Beagle [SEP] </a:t>
            </a:r>
            <a:r>
              <a:rPr lang="en-GB" sz="1400" b="1" i="0" dirty="0">
                <a:solidFill>
                  <a:srgbClr val="232323"/>
                </a:solidFill>
                <a:effectLst/>
              </a:rPr>
              <a:t>Senior</a:t>
            </a:r>
            <a:r>
              <a:rPr lang="en-GB" sz="1400" b="0" i="0" dirty="0">
                <a:solidFill>
                  <a:srgbClr val="232323"/>
                </a:solidFill>
                <a:effectLst/>
              </a:rPr>
              <a:t> [SEP] Has not urinated for 2 days, suspected kidney failure due to renal cell carcinoma. </a:t>
            </a:r>
            <a:endParaRPr lang="en-GB" sz="14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F59FCC7-65D9-CBA8-C2D4-27D980A12B8A}"/>
              </a:ext>
            </a:extLst>
          </p:cNvPr>
          <p:cNvSpPr/>
          <p:nvPr/>
        </p:nvSpPr>
        <p:spPr>
          <a:xfrm>
            <a:off x="10632788" y="3952509"/>
            <a:ext cx="1211189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Less than 1 Month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4BA17B5-3B90-726D-7324-3F96EE49533B}"/>
              </a:ext>
            </a:extLst>
          </p:cNvPr>
          <p:cNvSpPr/>
          <p:nvPr/>
        </p:nvSpPr>
        <p:spPr>
          <a:xfrm>
            <a:off x="10632787" y="2943626"/>
            <a:ext cx="1211189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&gt;6 Months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894ECF-75B7-1BF5-4DDF-4FF02FEE8586}"/>
              </a:ext>
            </a:extLst>
          </p:cNvPr>
          <p:cNvSpPr/>
          <p:nvPr/>
        </p:nvSpPr>
        <p:spPr>
          <a:xfrm>
            <a:off x="3374957" y="6310334"/>
            <a:ext cx="913423" cy="122116"/>
          </a:xfrm>
          <a:prstGeom prst="rect">
            <a:avLst/>
          </a:prstGeom>
          <a:solidFill>
            <a:srgbClr val="EF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A98EFD9-AE8E-9C90-86BB-F94371B9A948}"/>
              </a:ext>
            </a:extLst>
          </p:cNvPr>
          <p:cNvSpPr/>
          <p:nvPr/>
        </p:nvSpPr>
        <p:spPr>
          <a:xfrm>
            <a:off x="3374956" y="6539910"/>
            <a:ext cx="913423" cy="122116"/>
          </a:xfrm>
          <a:prstGeom prst="rect">
            <a:avLst/>
          </a:prstGeom>
          <a:solidFill>
            <a:srgbClr val="636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Google Shape;97;p15">
            <a:extLst>
              <a:ext uri="{FF2B5EF4-FFF2-40B4-BE49-F238E27FC236}">
                <a16:creationId xmlns:a16="http://schemas.microsoft.com/office/drawing/2014/main" id="{2C0DC3DA-89BA-F088-8A75-439F4F3DEFB0}"/>
              </a:ext>
            </a:extLst>
          </p:cNvPr>
          <p:cNvSpPr txBox="1">
            <a:spLocks/>
          </p:cNvSpPr>
          <p:nvPr/>
        </p:nvSpPr>
        <p:spPr>
          <a:xfrm>
            <a:off x="2664253" y="6456167"/>
            <a:ext cx="670585" cy="33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400">
                <a:solidFill>
                  <a:schemeClr val="tx1"/>
                </a:solidFill>
              </a:rPr>
              <a:t>Cats</a:t>
            </a:r>
            <a:endParaRPr lang="en-US"/>
          </a:p>
        </p:txBody>
      </p:sp>
      <p:sp>
        <p:nvSpPr>
          <p:cNvPr id="55" name="Google Shape;97;p15">
            <a:extLst>
              <a:ext uri="{FF2B5EF4-FFF2-40B4-BE49-F238E27FC236}">
                <a16:creationId xmlns:a16="http://schemas.microsoft.com/office/drawing/2014/main" id="{9AF2D744-BD47-B8D3-75C7-32FE1548EA97}"/>
              </a:ext>
            </a:extLst>
          </p:cNvPr>
          <p:cNvSpPr txBox="1">
            <a:spLocks/>
          </p:cNvSpPr>
          <p:nvPr/>
        </p:nvSpPr>
        <p:spPr>
          <a:xfrm>
            <a:off x="2664252" y="6221704"/>
            <a:ext cx="670585" cy="33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400" dirty="0">
                <a:solidFill>
                  <a:schemeClr val="tx1"/>
                </a:solidFill>
              </a:rPr>
              <a:t>Dogs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3245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B65205-62B6-69AD-079B-543B32258C43}"/>
              </a:ext>
            </a:extLst>
          </p:cNvPr>
          <p:cNvSpPr/>
          <p:nvPr/>
        </p:nvSpPr>
        <p:spPr>
          <a:xfrm>
            <a:off x="704760" y="1763586"/>
            <a:ext cx="2518787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0" i="0" dirty="0">
                <a:solidFill>
                  <a:srgbClr val="232323"/>
                </a:solidFill>
                <a:effectLst/>
              </a:rPr>
              <a:t>No real use outside of internal data management</a:t>
            </a:r>
            <a:endParaRPr lang="en-GB" sz="1200" dirty="0"/>
          </a:p>
        </p:txBody>
      </p:sp>
      <p:sp>
        <p:nvSpPr>
          <p:cNvPr id="9" name="Google Shape;97;p15">
            <a:extLst>
              <a:ext uri="{FF2B5EF4-FFF2-40B4-BE49-F238E27FC236}">
                <a16:creationId xmlns:a16="http://schemas.microsoft.com/office/drawing/2014/main" id="{F3C6E6AC-FECF-085A-A0B8-EA925B5DCCFD}"/>
              </a:ext>
            </a:extLst>
          </p:cNvPr>
          <p:cNvSpPr txBox="1">
            <a:spLocks/>
          </p:cNvSpPr>
          <p:nvPr/>
        </p:nvSpPr>
        <p:spPr>
          <a:xfrm>
            <a:off x="308350" y="1123089"/>
            <a:ext cx="9669200" cy="18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Death Predictor \\ </a:t>
            </a:r>
            <a:r>
              <a:rPr lang="en-GB" sz="3600" b="0" dirty="0">
                <a:solidFill>
                  <a:schemeClr val="tx1"/>
                </a:solidFill>
              </a:rPr>
              <a:t>Study Flaws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D2448C-80C9-3866-A69B-18D51C639E10}"/>
              </a:ext>
            </a:extLst>
          </p:cNvPr>
          <p:cNvSpPr/>
          <p:nvPr/>
        </p:nvSpPr>
        <p:spPr>
          <a:xfrm>
            <a:off x="9331182" y="3981233"/>
            <a:ext cx="2020766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0" i="0" dirty="0">
                <a:solidFill>
                  <a:srgbClr val="232323"/>
                </a:solidFill>
                <a:effectLst/>
              </a:rPr>
              <a:t>Teaches AI methods to kill our pets</a:t>
            </a:r>
            <a:endParaRPr lang="en-GB" sz="12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4EB2EB-0FF3-95DA-4FEA-F33BE1B1E351}"/>
              </a:ext>
            </a:extLst>
          </p:cNvPr>
          <p:cNvSpPr/>
          <p:nvPr/>
        </p:nvSpPr>
        <p:spPr>
          <a:xfrm>
            <a:off x="9331182" y="2561621"/>
            <a:ext cx="2020766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No disease specific analysis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2B69A6-EB09-1129-F87C-B84DE54B5A17}"/>
              </a:ext>
            </a:extLst>
          </p:cNvPr>
          <p:cNvSpPr/>
          <p:nvPr/>
        </p:nvSpPr>
        <p:spPr>
          <a:xfrm>
            <a:off x="3223547" y="3010660"/>
            <a:ext cx="5744905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Roboto Slab"/>
              </a:rPr>
              <a:t>Veterinary Medicine is Privatised. 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  <a:latin typeface="Roboto Slab"/>
              </a:rPr>
              <a:t>Treatment availability </a:t>
            </a:r>
            <a:r>
              <a:rPr lang="en-GB" sz="1400" b="1" i="0" dirty="0">
                <a:solidFill>
                  <a:srgbClr val="202124"/>
                </a:solidFill>
                <a:effectLst/>
                <a:latin typeface="Roboto Slab"/>
              </a:rPr>
              <a:t>≠ Treatment Accessibility</a:t>
            </a:r>
            <a:endParaRPr lang="en-GB" sz="1400" b="1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5C4EEAB-51E6-85B7-4F55-FDC0DC8EA1D1}"/>
              </a:ext>
            </a:extLst>
          </p:cNvPr>
          <p:cNvSpPr/>
          <p:nvPr/>
        </p:nvSpPr>
        <p:spPr>
          <a:xfrm>
            <a:off x="3998541" y="4790686"/>
            <a:ext cx="2097458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Time groupings based on most recent consultations; should be from diagnosis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2B1355-FCD4-8693-4B84-C54C61CDB8C4}"/>
              </a:ext>
            </a:extLst>
          </p:cNvPr>
          <p:cNvSpPr/>
          <p:nvPr/>
        </p:nvSpPr>
        <p:spPr>
          <a:xfrm>
            <a:off x="1465888" y="4470343"/>
            <a:ext cx="2020766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Far too many variable combinations and assumptions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218E0C5-4831-7A96-AC43-82333D81F36A}"/>
              </a:ext>
            </a:extLst>
          </p:cNvPr>
          <p:cNvSpPr/>
          <p:nvPr/>
        </p:nvSpPr>
        <p:spPr>
          <a:xfrm>
            <a:off x="3956684" y="1519744"/>
            <a:ext cx="2245897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Dataset is too young for “full life” analysis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A309088-E7DB-7BAF-A7AB-1A8D9F2B88D8}"/>
              </a:ext>
            </a:extLst>
          </p:cNvPr>
          <p:cNvSpPr/>
          <p:nvPr/>
        </p:nvSpPr>
        <p:spPr>
          <a:xfrm>
            <a:off x="6778833" y="1862644"/>
            <a:ext cx="2020766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No treatment success analysis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D25AA52-932A-202C-5826-04D4EB13BE0C}"/>
              </a:ext>
            </a:extLst>
          </p:cNvPr>
          <p:cNvSpPr/>
          <p:nvPr/>
        </p:nvSpPr>
        <p:spPr>
          <a:xfrm>
            <a:off x="7101597" y="4716891"/>
            <a:ext cx="2020766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No treatment success analysis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F50C7A-6E45-FB5B-CF16-2944DB0AF118}"/>
              </a:ext>
            </a:extLst>
          </p:cNvPr>
          <p:cNvSpPr/>
          <p:nvPr/>
        </p:nvSpPr>
        <p:spPr>
          <a:xfrm>
            <a:off x="420496" y="3150061"/>
            <a:ext cx="2440321" cy="86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No results shown here are not already aware in Veterinary Medicine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AC7C6DB-05BD-E8D0-A4B7-DB454FB51634}"/>
              </a:ext>
            </a:extLst>
          </p:cNvPr>
          <p:cNvSpPr/>
          <p:nvPr/>
        </p:nvSpPr>
        <p:spPr>
          <a:xfrm>
            <a:off x="9122363" y="1301624"/>
            <a:ext cx="2106248" cy="7077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True number of dead animals not known</a:t>
            </a:r>
          </a:p>
        </p:txBody>
      </p:sp>
    </p:spTree>
    <p:extLst>
      <p:ext uri="{BB962C8B-B14F-4D97-AF65-F5344CB8AC3E}">
        <p14:creationId xmlns:p14="http://schemas.microsoft.com/office/powerpoint/2010/main" val="365823863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157DBA-CECF-0E13-4521-2A521CBFE5E4}"/>
              </a:ext>
            </a:extLst>
          </p:cNvPr>
          <p:cNvSpPr/>
          <p:nvPr/>
        </p:nvSpPr>
        <p:spPr>
          <a:xfrm>
            <a:off x="-1" y="-278423"/>
            <a:ext cx="12192001" cy="7136423"/>
          </a:xfrm>
          <a:prstGeom prst="rect">
            <a:avLst/>
          </a:prstGeom>
          <a:solidFill>
            <a:srgbClr val="E5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[ BioRender object ]</a:t>
            </a:r>
            <a:endParaRPr lang="en-GB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E25562-E69D-F013-5CD4-8E83770A7D9E}"/>
              </a:ext>
            </a:extLst>
          </p:cNvPr>
          <p:cNvSpPr/>
          <p:nvPr/>
        </p:nvSpPr>
        <p:spPr>
          <a:xfrm>
            <a:off x="0" y="-88900"/>
            <a:ext cx="12191999" cy="4991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31CCB0-2E94-62E8-7F14-173ED0A4AE1E}"/>
              </a:ext>
            </a:extLst>
          </p:cNvPr>
          <p:cNvSpPr txBox="1">
            <a:spLocks/>
          </p:cNvSpPr>
          <p:nvPr/>
        </p:nvSpPr>
        <p:spPr>
          <a:xfrm>
            <a:off x="946150" y="2243691"/>
            <a:ext cx="10299700" cy="86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>
                <a:latin typeface="Roboto Slab"/>
              </a:rPr>
              <a:t>Thanks.</a:t>
            </a:r>
            <a:endParaRPr lang="en-GB" sz="5400" b="1" dirty="0">
              <a:latin typeface="Roboto Slab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0E257F9A-7360-457D-A209-1C73C52221EF}"/>
              </a:ext>
            </a:extLst>
          </p:cNvPr>
          <p:cNvSpPr txBox="1">
            <a:spLocks/>
          </p:cNvSpPr>
          <p:nvPr/>
        </p:nvSpPr>
        <p:spPr>
          <a:xfrm>
            <a:off x="4356099" y="4864470"/>
            <a:ext cx="3479800" cy="86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latin typeface="Roboto Slab"/>
              </a:rPr>
              <a:t>Sean Farrell</a:t>
            </a:r>
            <a:endParaRPr lang="en-GB" sz="3600" b="1" dirty="0">
              <a:latin typeface="Roboto Slab"/>
            </a:endParaRPr>
          </a:p>
        </p:txBody>
      </p:sp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24F37DBC-DDF3-A2DF-76AF-5EEB7B203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832605"/>
            <a:ext cx="2133600" cy="9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724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52DB61-8239-501A-9BBA-3BA9A31410CA}"/>
              </a:ext>
            </a:extLst>
          </p:cNvPr>
          <p:cNvSpPr/>
          <p:nvPr/>
        </p:nvSpPr>
        <p:spPr>
          <a:xfrm>
            <a:off x="-323849" y="-66675"/>
            <a:ext cx="12515849" cy="6924675"/>
          </a:xfrm>
          <a:prstGeom prst="rect">
            <a:avLst/>
          </a:prstGeom>
          <a:solidFill>
            <a:srgbClr val="E5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[ BioRender object ]</a:t>
            </a:r>
            <a:endParaRPr lang="en-GB" sz="1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66EEFA-3CA7-7C62-C4E7-BD23DD35878C}"/>
              </a:ext>
            </a:extLst>
          </p:cNvPr>
          <p:cNvSpPr>
            <a:spLocks/>
          </p:cNvSpPr>
          <p:nvPr/>
        </p:nvSpPr>
        <p:spPr>
          <a:xfrm>
            <a:off x="-323850" y="930516"/>
            <a:ext cx="12515849" cy="5927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"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D984263-F6DA-4276-DE6E-851CFD4CB107}"/>
              </a:ext>
            </a:extLst>
          </p:cNvPr>
          <p:cNvSpPr txBox="1">
            <a:spLocks/>
          </p:cNvSpPr>
          <p:nvPr/>
        </p:nvSpPr>
        <p:spPr>
          <a:xfrm>
            <a:off x="264776" y="66916"/>
            <a:ext cx="10172700" cy="86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latin typeface="Roboto Slab"/>
              </a:rPr>
              <a:t>What is AI?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1BCBFE-513E-1A5A-990B-AACA089D1873}"/>
              </a:ext>
            </a:extLst>
          </p:cNvPr>
          <p:cNvSpPr txBox="1">
            <a:spLocks/>
          </p:cNvSpPr>
          <p:nvPr/>
        </p:nvSpPr>
        <p:spPr>
          <a:xfrm>
            <a:off x="264776" y="1696824"/>
            <a:ext cx="10299700" cy="949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2800" b="1" dirty="0">
                <a:latin typeface="Roboto Slab"/>
              </a:rPr>
              <a:t>AI is a system which is able to infer and adapt without explicit instructions. </a:t>
            </a:r>
            <a:endParaRPr lang="en-GB" sz="3600" b="1" dirty="0">
              <a:latin typeface="Roboto Slab"/>
            </a:endParaRPr>
          </a:p>
        </p:txBody>
      </p:sp>
      <p:pic>
        <p:nvPicPr>
          <p:cNvPr id="3080" name="Picture 8" descr="What makes a city?">
            <a:extLst>
              <a:ext uri="{FF2B5EF4-FFF2-40B4-BE49-F238E27FC236}">
                <a16:creationId xmlns:a16="http://schemas.microsoft.com/office/drawing/2014/main" id="{A2440F22-A7CD-809C-311C-D19A0643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70" y="2919425"/>
            <a:ext cx="5882860" cy="320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BD922E-68C8-3FE1-E838-B0792A4847DB}"/>
              </a:ext>
            </a:extLst>
          </p:cNvPr>
          <p:cNvSpPr txBox="1"/>
          <p:nvPr/>
        </p:nvSpPr>
        <p:spPr>
          <a:xfrm>
            <a:off x="9725025" y="3478506"/>
            <a:ext cx="122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Population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759E19-2625-2B84-B1B8-013299BA242E}"/>
              </a:ext>
            </a:extLst>
          </p:cNvPr>
          <p:cNvSpPr txBox="1"/>
          <p:nvPr/>
        </p:nvSpPr>
        <p:spPr>
          <a:xfrm>
            <a:off x="10001918" y="4154091"/>
            <a:ext cx="114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Land Area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323B8B-EE0A-B2A7-DA5E-315B1A5B8B4F}"/>
              </a:ext>
            </a:extLst>
          </p:cNvPr>
          <p:cNvSpPr txBox="1"/>
          <p:nvPr/>
        </p:nvSpPr>
        <p:spPr>
          <a:xfrm>
            <a:off x="943643" y="5161176"/>
            <a:ext cx="213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Number of windows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B9A879-09CD-1A86-62F3-B8C26FA0F5D8}"/>
              </a:ext>
            </a:extLst>
          </p:cNvPr>
          <p:cNvSpPr txBox="1"/>
          <p:nvPr/>
        </p:nvSpPr>
        <p:spPr>
          <a:xfrm>
            <a:off x="136956" y="3185097"/>
            <a:ext cx="28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Average height of buildings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DCE234-F944-CA0A-B745-46A8149D28E6}"/>
              </a:ext>
            </a:extLst>
          </p:cNvPr>
          <p:cNvSpPr txBox="1"/>
          <p:nvPr/>
        </p:nvSpPr>
        <p:spPr>
          <a:xfrm>
            <a:off x="1090487" y="3780613"/>
            <a:ext cx="187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Number of shops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A8C2B6-A125-2B1B-BD46-EC71CD28A1E1}"/>
              </a:ext>
            </a:extLst>
          </p:cNvPr>
          <p:cNvSpPr txBox="1"/>
          <p:nvPr/>
        </p:nvSpPr>
        <p:spPr>
          <a:xfrm>
            <a:off x="9712544" y="480679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GDP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D7477C-4DB2-1CC4-2441-D2D7C75F32C7}"/>
              </a:ext>
            </a:extLst>
          </p:cNvPr>
          <p:cNvSpPr txBox="1"/>
          <p:nvPr/>
        </p:nvSpPr>
        <p:spPr>
          <a:xfrm>
            <a:off x="4127072" y="6298562"/>
            <a:ext cx="3614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AI: Sales of loaves of bread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4733D1-03FB-40E5-2755-663655FE922F}"/>
              </a:ext>
            </a:extLst>
          </p:cNvPr>
          <p:cNvSpPr txBox="1"/>
          <p:nvPr/>
        </p:nvSpPr>
        <p:spPr>
          <a:xfrm>
            <a:off x="9725025" y="5321379"/>
            <a:ext cx="204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Average House cost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7CCA21-C5B2-F7FE-A684-C2E00522779D}"/>
              </a:ext>
            </a:extLst>
          </p:cNvPr>
          <p:cNvSpPr txBox="1"/>
          <p:nvPr/>
        </p:nvSpPr>
        <p:spPr>
          <a:xfrm>
            <a:off x="264776" y="4477915"/>
            <a:ext cx="246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Does it have an airport?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BD8DBC-A0A1-C393-845C-ED172C485C5C}"/>
              </a:ext>
            </a:extLst>
          </p:cNvPr>
          <p:cNvSpPr txBox="1"/>
          <p:nvPr/>
        </p:nvSpPr>
        <p:spPr>
          <a:xfrm>
            <a:off x="9300998" y="2912593"/>
            <a:ext cx="246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Does it have an airport?</a:t>
            </a:r>
          </a:p>
        </p:txBody>
      </p:sp>
    </p:spTree>
    <p:extLst>
      <p:ext uri="{BB962C8B-B14F-4D97-AF65-F5344CB8AC3E}">
        <p14:creationId xmlns:p14="http://schemas.microsoft.com/office/powerpoint/2010/main" val="932146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52DB61-8239-501A-9BBA-3BA9A31410CA}"/>
              </a:ext>
            </a:extLst>
          </p:cNvPr>
          <p:cNvSpPr/>
          <p:nvPr/>
        </p:nvSpPr>
        <p:spPr>
          <a:xfrm>
            <a:off x="-323849" y="-66675"/>
            <a:ext cx="12515849" cy="6924675"/>
          </a:xfrm>
          <a:prstGeom prst="rect">
            <a:avLst/>
          </a:prstGeom>
          <a:solidFill>
            <a:srgbClr val="E5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[ BioRender object ]</a:t>
            </a:r>
            <a:endParaRPr lang="en-GB" sz="1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66EEFA-3CA7-7C62-C4E7-BD23DD35878C}"/>
              </a:ext>
            </a:extLst>
          </p:cNvPr>
          <p:cNvSpPr>
            <a:spLocks/>
          </p:cNvSpPr>
          <p:nvPr/>
        </p:nvSpPr>
        <p:spPr>
          <a:xfrm>
            <a:off x="-323850" y="930516"/>
            <a:ext cx="12515849" cy="5927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"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D984263-F6DA-4276-DE6E-851CFD4CB107}"/>
              </a:ext>
            </a:extLst>
          </p:cNvPr>
          <p:cNvSpPr txBox="1">
            <a:spLocks/>
          </p:cNvSpPr>
          <p:nvPr/>
        </p:nvSpPr>
        <p:spPr>
          <a:xfrm>
            <a:off x="264776" y="66916"/>
            <a:ext cx="10172700" cy="86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latin typeface="Roboto Slab"/>
              </a:rPr>
              <a:t>What is AI?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1BCBFE-513E-1A5A-990B-AACA089D1873}"/>
              </a:ext>
            </a:extLst>
          </p:cNvPr>
          <p:cNvSpPr txBox="1">
            <a:spLocks/>
          </p:cNvSpPr>
          <p:nvPr/>
        </p:nvSpPr>
        <p:spPr>
          <a:xfrm>
            <a:off x="264776" y="1696824"/>
            <a:ext cx="10299700" cy="949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2800" b="1" dirty="0">
                <a:latin typeface="Roboto Slab"/>
              </a:rPr>
              <a:t>AI is a system which is able to infer and adapt without explicit instructions. </a:t>
            </a:r>
            <a:endParaRPr lang="en-GB" sz="3600" b="1" dirty="0">
              <a:latin typeface="Roboto Slab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B9A879-09CD-1A86-62F3-B8C26FA0F5D8}"/>
              </a:ext>
            </a:extLst>
          </p:cNvPr>
          <p:cNvSpPr txBox="1"/>
          <p:nvPr/>
        </p:nvSpPr>
        <p:spPr>
          <a:xfrm>
            <a:off x="1849860" y="3069651"/>
            <a:ext cx="8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Height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DCE234-F944-CA0A-B745-46A8149D28E6}"/>
              </a:ext>
            </a:extLst>
          </p:cNvPr>
          <p:cNvSpPr txBox="1"/>
          <p:nvPr/>
        </p:nvSpPr>
        <p:spPr>
          <a:xfrm>
            <a:off x="9192562" y="3870400"/>
            <a:ext cx="137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Having a Cat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D7477C-4DB2-1CC4-2441-D2D7C75F32C7}"/>
              </a:ext>
            </a:extLst>
          </p:cNvPr>
          <p:cNvSpPr txBox="1"/>
          <p:nvPr/>
        </p:nvSpPr>
        <p:spPr>
          <a:xfrm>
            <a:off x="1657288" y="6244247"/>
            <a:ext cx="8705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AI: People who eat more cupcakes have a decreased chance of infection by 2.6%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7CCA21-C5B2-F7FE-A684-C2E00522779D}"/>
              </a:ext>
            </a:extLst>
          </p:cNvPr>
          <p:cNvSpPr txBox="1"/>
          <p:nvPr/>
        </p:nvSpPr>
        <p:spPr>
          <a:xfrm>
            <a:off x="1536206" y="4028950"/>
            <a:ext cx="20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Having Blonde Hair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BD8DBC-A0A1-C393-845C-ED172C485C5C}"/>
              </a:ext>
            </a:extLst>
          </p:cNvPr>
          <p:cNvSpPr txBox="1"/>
          <p:nvPr/>
        </p:nvSpPr>
        <p:spPr>
          <a:xfrm>
            <a:off x="9300998" y="2912593"/>
            <a:ext cx="86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Weight</a:t>
            </a:r>
          </a:p>
        </p:txBody>
      </p:sp>
      <p:pic>
        <p:nvPicPr>
          <p:cNvPr id="5122" name="Picture 2" descr="Set of bacteria, microbes, virus, germs. Disease-causing object isolated on  background. Bacterial microorganisms, probiotic cells. Vector cartoon  design. 6582113 Vector Art at Vecteezy">
            <a:extLst>
              <a:ext uri="{FF2B5EF4-FFF2-40B4-BE49-F238E27FC236}">
                <a16:creationId xmlns:a16="http://schemas.microsoft.com/office/drawing/2014/main" id="{3CC1CA6A-5AB3-20EF-C749-1D367BF33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4594" r="4895" b="5346"/>
          <a:stretch/>
        </p:blipFill>
        <p:spPr bwMode="auto">
          <a:xfrm>
            <a:off x="4171950" y="2548359"/>
            <a:ext cx="3676650" cy="36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526FA2-725C-9197-FBD9-6A2D021D1360}"/>
              </a:ext>
            </a:extLst>
          </p:cNvPr>
          <p:cNvSpPr txBox="1"/>
          <p:nvPr/>
        </p:nvSpPr>
        <p:spPr>
          <a:xfrm>
            <a:off x="1536206" y="4892550"/>
            <a:ext cx="256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Other Respiratory Issues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B2C105-AF8B-10F5-ABA6-FE1F2D5D2F09}"/>
              </a:ext>
            </a:extLst>
          </p:cNvPr>
          <p:cNvSpPr txBox="1"/>
          <p:nvPr/>
        </p:nvSpPr>
        <p:spPr>
          <a:xfrm>
            <a:off x="8374363" y="4707884"/>
            <a:ext cx="102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Diabetes</a:t>
            </a:r>
          </a:p>
        </p:txBody>
      </p:sp>
    </p:spTree>
    <p:extLst>
      <p:ext uri="{BB962C8B-B14F-4D97-AF65-F5344CB8AC3E}">
        <p14:creationId xmlns:p14="http://schemas.microsoft.com/office/powerpoint/2010/main" val="4952970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52DB61-8239-501A-9BBA-3BA9A31410CA}"/>
              </a:ext>
            </a:extLst>
          </p:cNvPr>
          <p:cNvSpPr/>
          <p:nvPr/>
        </p:nvSpPr>
        <p:spPr>
          <a:xfrm>
            <a:off x="-323849" y="-66675"/>
            <a:ext cx="12515849" cy="6924675"/>
          </a:xfrm>
          <a:prstGeom prst="rect">
            <a:avLst/>
          </a:prstGeom>
          <a:solidFill>
            <a:srgbClr val="E5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[ BioRender object ]</a:t>
            </a:r>
            <a:endParaRPr lang="en-GB" sz="1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66EEFA-3CA7-7C62-C4E7-BD23DD35878C}"/>
              </a:ext>
            </a:extLst>
          </p:cNvPr>
          <p:cNvSpPr>
            <a:spLocks/>
          </p:cNvSpPr>
          <p:nvPr/>
        </p:nvSpPr>
        <p:spPr>
          <a:xfrm>
            <a:off x="-323850" y="1093310"/>
            <a:ext cx="12515849" cy="57646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D984263-F6DA-4276-DE6E-851CFD4CB107}"/>
              </a:ext>
            </a:extLst>
          </p:cNvPr>
          <p:cNvSpPr txBox="1">
            <a:spLocks/>
          </p:cNvSpPr>
          <p:nvPr/>
        </p:nvSpPr>
        <p:spPr>
          <a:xfrm>
            <a:off x="0" y="60812"/>
            <a:ext cx="10172700" cy="86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latin typeface="Roboto Slab"/>
              </a:rPr>
              <a:t>Language Models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51E0D0-C54A-0A49-C0E8-10B0D9057954}"/>
              </a:ext>
            </a:extLst>
          </p:cNvPr>
          <p:cNvSpPr/>
          <p:nvPr/>
        </p:nvSpPr>
        <p:spPr>
          <a:xfrm>
            <a:off x="7508072" y="4414820"/>
            <a:ext cx="961291" cy="23823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Google Shape;132;p19">
            <a:extLst>
              <a:ext uri="{FF2B5EF4-FFF2-40B4-BE49-F238E27FC236}">
                <a16:creationId xmlns:a16="http://schemas.microsoft.com/office/drawing/2014/main" id="{526D5F1D-2B88-BE06-1FE5-487DA56BDAE3}"/>
              </a:ext>
            </a:extLst>
          </p:cNvPr>
          <p:cNvSpPr txBox="1">
            <a:spLocks/>
          </p:cNvSpPr>
          <p:nvPr/>
        </p:nvSpPr>
        <p:spPr>
          <a:xfrm>
            <a:off x="4307222" y="1566150"/>
            <a:ext cx="7680243" cy="372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b="1" dirty="0"/>
              <a:t>BERT: Bidirectional Encoder Representation from Transformers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800" b="1" dirty="0"/>
              <a:t>Masked Language Model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400" dirty="0"/>
              <a:t>Step 1) Random words are substituted with a [MASK] token.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400" dirty="0"/>
              <a:t>Step 2) Model fills them back in.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400" dirty="0"/>
              <a:t>Step 3) Repeat over entire of Wikipedia </a:t>
            </a:r>
          </a:p>
        </p:txBody>
      </p:sp>
      <p:sp>
        <p:nvSpPr>
          <p:cNvPr id="14" name="Google Shape;132;p19">
            <a:extLst>
              <a:ext uri="{FF2B5EF4-FFF2-40B4-BE49-F238E27FC236}">
                <a16:creationId xmlns:a16="http://schemas.microsoft.com/office/drawing/2014/main" id="{BE25EF88-2282-0ABD-7A2D-FA901E9A9CFF}"/>
              </a:ext>
            </a:extLst>
          </p:cNvPr>
          <p:cNvSpPr txBox="1">
            <a:spLocks/>
          </p:cNvSpPr>
          <p:nvPr/>
        </p:nvSpPr>
        <p:spPr>
          <a:xfrm>
            <a:off x="4307222" y="4340570"/>
            <a:ext cx="8324282" cy="487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Source Sans Pro"/>
              <a:buChar char="◎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Source Sans Pro"/>
              <a:buChar char="◉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None/>
            </a:pPr>
            <a:r>
              <a:rPr lang="en-GB" dirty="0"/>
              <a:t>“The dog appears to be very    [MASK]     because it was not eating”</a:t>
            </a:r>
          </a:p>
          <a:p>
            <a:pPr marL="0" indent="0">
              <a:buFont typeface="Source Sans Pro"/>
              <a:buNone/>
            </a:pPr>
            <a:endParaRPr lang="en-GB" dirty="0"/>
          </a:p>
          <a:p>
            <a:pPr marL="457200" lvl="1" indent="0">
              <a:lnSpc>
                <a:spcPct val="150000"/>
              </a:lnSpc>
              <a:buFont typeface="Source Sans Pro"/>
              <a:buNone/>
            </a:pPr>
            <a:endParaRPr lang="en-GB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E918EE-BDE4-FC22-8089-9E78A8B0DF56}"/>
              </a:ext>
            </a:extLst>
          </p:cNvPr>
          <p:cNvSpPr txBox="1"/>
          <p:nvPr/>
        </p:nvSpPr>
        <p:spPr>
          <a:xfrm>
            <a:off x="7605930" y="4809148"/>
            <a:ext cx="961292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Source Sans Pro"/>
                <a:cs typeface="Segoe UI"/>
              </a:rPr>
              <a:t>sick</a:t>
            </a:r>
            <a:r>
              <a:rPr lang="en-US" dirty="0">
                <a:latin typeface="Source Sans Pro"/>
                <a:cs typeface="Segoe UI"/>
              </a:rPr>
              <a:t>​</a:t>
            </a:r>
          </a:p>
          <a:p>
            <a:r>
              <a:rPr lang="en-GB" b="1" dirty="0">
                <a:latin typeface="Source Sans Pro"/>
                <a:cs typeface="Segoe UI"/>
              </a:rPr>
              <a:t>poorly</a:t>
            </a:r>
            <a:r>
              <a:rPr lang="en-US" dirty="0">
                <a:latin typeface="Source Sans Pro"/>
                <a:cs typeface="Segoe UI"/>
              </a:rPr>
              <a:t>​</a:t>
            </a:r>
            <a:endParaRPr lang="en-US" dirty="0">
              <a:latin typeface="Source Sans Pro"/>
              <a:ea typeface="Source Sans Pro"/>
              <a:cs typeface="Segoe UI"/>
            </a:endParaRPr>
          </a:p>
          <a:p>
            <a:r>
              <a:rPr lang="en-GB" b="1" dirty="0">
                <a:latin typeface="Source Sans Pro"/>
                <a:cs typeface="Segoe UI"/>
              </a:rPr>
              <a:t>ill</a:t>
            </a:r>
            <a:endParaRPr lang="en-GB" b="1" dirty="0">
              <a:latin typeface="Source Sans Pro"/>
              <a:ea typeface="Source Sans Pro"/>
              <a:cs typeface="Segoe UI"/>
            </a:endParaRPr>
          </a:p>
          <a:p>
            <a:r>
              <a:rPr lang="en-GB" b="1" dirty="0">
                <a:latin typeface="Source Sans Pro"/>
                <a:ea typeface="Source Sans Pro"/>
                <a:cs typeface="Segoe UI"/>
              </a:rPr>
              <a:t>bad</a:t>
            </a:r>
          </a:p>
          <a:p>
            <a:r>
              <a:rPr lang="en-GB" b="1" dirty="0">
                <a:latin typeface="Source Sans Pro"/>
                <a:ea typeface="Source Sans Pro"/>
                <a:cs typeface="Segoe UI"/>
              </a:rPr>
              <a:t>off</a:t>
            </a:r>
          </a:p>
          <a:p>
            <a:r>
              <a:rPr lang="en-GB" b="1" dirty="0">
                <a:latin typeface="Source Sans Pro"/>
                <a:ea typeface="Source Sans Pro"/>
                <a:cs typeface="Segoe UI"/>
              </a:rPr>
              <a:t>skinny</a:t>
            </a:r>
          </a:p>
          <a:p>
            <a:r>
              <a:rPr lang="en-GB" b="1" dirty="0">
                <a:latin typeface="Source Sans Pro"/>
                <a:ea typeface="Source Sans Pro"/>
                <a:cs typeface="Segoe UI"/>
              </a:rPr>
              <a:t>thin</a:t>
            </a:r>
          </a:p>
          <a:p>
            <a:endParaRPr lang="en-GB" b="1" dirty="0">
              <a:latin typeface="Source Sans Pro"/>
              <a:ea typeface="Source Sans Pro"/>
              <a:cs typeface="Segoe UI"/>
            </a:endParaRPr>
          </a:p>
          <a:p>
            <a:endParaRPr lang="en-GB" b="1" dirty="0">
              <a:latin typeface="Source Sans Pro"/>
              <a:ea typeface="Source Sans Pro"/>
              <a:cs typeface="Segoe UI"/>
            </a:endParaRPr>
          </a:p>
        </p:txBody>
      </p:sp>
      <p:pic>
        <p:nvPicPr>
          <p:cNvPr id="1026" name="Picture 2" descr="Siri - Wikipedia">
            <a:extLst>
              <a:ext uri="{FF2B5EF4-FFF2-40B4-BE49-F238E27FC236}">
                <a16:creationId xmlns:a16="http://schemas.microsoft.com/office/drawing/2014/main" id="{8B110B16-1BD9-0D10-4662-E9DA90343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7" y="1805997"/>
            <a:ext cx="876300" cy="91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gle Assistant, your own personal Google">
            <a:extLst>
              <a:ext uri="{FF2B5EF4-FFF2-40B4-BE49-F238E27FC236}">
                <a16:creationId xmlns:a16="http://schemas.microsoft.com/office/drawing/2014/main" id="{373DD50B-9BAB-73AF-B400-6F3E01F4A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3" t="25873" r="25167" b="26825"/>
          <a:stretch/>
        </p:blipFill>
        <p:spPr bwMode="auto">
          <a:xfrm>
            <a:off x="204535" y="3084625"/>
            <a:ext cx="2190749" cy="11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urn your Alexa into a basic home security system - Today's Tech">
            <a:extLst>
              <a:ext uri="{FF2B5EF4-FFF2-40B4-BE49-F238E27FC236}">
                <a16:creationId xmlns:a16="http://schemas.microsoft.com/office/drawing/2014/main" id="{C425B88C-F327-8DFC-53A2-C1DDA92FA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84" y="1279520"/>
            <a:ext cx="1343025" cy="144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crosoft Apps">
            <a:extLst>
              <a:ext uri="{FF2B5EF4-FFF2-40B4-BE49-F238E27FC236}">
                <a16:creationId xmlns:a16="http://schemas.microsoft.com/office/drawing/2014/main" id="{ED702593-EDAB-7AE9-276C-0E1475D05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38" y="3149271"/>
            <a:ext cx="1970527" cy="197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xt Word Prediction using Long Short Term Memory (LSTM) | by Rahulkumar  Choudhary | Dev Genius">
            <a:extLst>
              <a:ext uri="{FF2B5EF4-FFF2-40B4-BE49-F238E27FC236}">
                <a16:creationId xmlns:a16="http://schemas.microsoft.com/office/drawing/2014/main" id="{5C7BFEDD-4216-9106-C5E7-10BCDAC82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9" y="5289306"/>
            <a:ext cx="2874235" cy="156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8182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7;p15">
            <a:extLst>
              <a:ext uri="{FF2B5EF4-FFF2-40B4-BE49-F238E27FC236}">
                <a16:creationId xmlns:a16="http://schemas.microsoft.com/office/drawing/2014/main" id="{C6A84E42-87B2-B61C-9A39-BE24F1109A57}"/>
              </a:ext>
            </a:extLst>
          </p:cNvPr>
          <p:cNvSpPr txBox="1">
            <a:spLocks/>
          </p:cNvSpPr>
          <p:nvPr/>
        </p:nvSpPr>
        <p:spPr>
          <a:xfrm>
            <a:off x="532249" y="19329"/>
            <a:ext cx="724272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BERT</a:t>
            </a:r>
            <a:r>
              <a:rPr lang="en-GB" sz="3600" b="0" dirty="0">
                <a:solidFill>
                  <a:schemeClr val="tx1"/>
                </a:solidFill>
              </a:rPr>
              <a:t> \\ Inputs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873582A8-A4FA-ACC6-2875-02A0757D1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" t="58333" r="193" b="17647"/>
          <a:stretch/>
        </p:blipFill>
        <p:spPr>
          <a:xfrm>
            <a:off x="602191" y="1923571"/>
            <a:ext cx="11204597" cy="3201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6CAC8F-4922-2DB3-45F4-CD265C5506C8}"/>
              </a:ext>
            </a:extLst>
          </p:cNvPr>
          <p:cNvSpPr txBox="1"/>
          <p:nvPr/>
        </p:nvSpPr>
        <p:spPr>
          <a:xfrm>
            <a:off x="2868653" y="4704128"/>
            <a:ext cx="1219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"Run"</a:t>
            </a:r>
            <a:endParaRPr lang="en-GB" dirty="0"/>
          </a:p>
          <a:p>
            <a:r>
              <a:rPr lang="en-GB" dirty="0"/>
              <a:t>"Running"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"Walk"</a:t>
            </a:r>
            <a:endParaRPr lang="en-GB">
              <a:cs typeface="Calibri"/>
            </a:endParaRPr>
          </a:p>
          <a:p>
            <a:r>
              <a:rPr lang="en-GB" dirty="0">
                <a:cs typeface="Calibri"/>
              </a:rPr>
              <a:t>"Walking"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37ABFE-7AFE-1B83-6360-EDF17CA38BFE}"/>
              </a:ext>
            </a:extLst>
          </p:cNvPr>
          <p:cNvSpPr txBox="1"/>
          <p:nvPr/>
        </p:nvSpPr>
        <p:spPr>
          <a:xfrm>
            <a:off x="4504265" y="4840059"/>
            <a:ext cx="1219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"Run"</a:t>
            </a:r>
            <a:endParaRPr lang="en-GB" dirty="0"/>
          </a:p>
          <a:p>
            <a:r>
              <a:rPr lang="en-GB" dirty="0"/>
              <a:t>"##</a:t>
            </a:r>
            <a:r>
              <a:rPr lang="en-GB" dirty="0" err="1"/>
              <a:t>ing</a:t>
            </a:r>
            <a:r>
              <a:rPr lang="en-GB" dirty="0"/>
              <a:t>" 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"Walk"</a:t>
            </a:r>
          </a:p>
        </p:txBody>
      </p:sp>
      <p:pic>
        <p:nvPicPr>
          <p:cNvPr id="5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023266CF-15CA-CE74-C0B1-4C73F53AE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56" t="74158" r="78062" b="23793"/>
          <a:stretch/>
        </p:blipFill>
        <p:spPr>
          <a:xfrm>
            <a:off x="4006849" y="5123383"/>
            <a:ext cx="448755" cy="273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B553C9-48A6-3644-1A7D-C44D85DD7BEF}"/>
              </a:ext>
            </a:extLst>
          </p:cNvPr>
          <p:cNvSpPr txBox="1"/>
          <p:nvPr/>
        </p:nvSpPr>
        <p:spPr>
          <a:xfrm>
            <a:off x="4631719" y="971095"/>
            <a:ext cx="1219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"John's"</a:t>
            </a:r>
          </a:p>
          <a:p>
            <a:r>
              <a:rPr lang="en-GB" dirty="0">
                <a:cs typeface="Calibri"/>
              </a:rPr>
              <a:t>"dog"</a:t>
            </a:r>
            <a:endParaRPr lang="en-GB" dirty="0"/>
          </a:p>
          <a:p>
            <a:r>
              <a:rPr lang="en-GB" dirty="0">
                <a:cs typeface="Calibri"/>
              </a:rPr>
              <a:t>"looks"</a:t>
            </a:r>
          </a:p>
          <a:p>
            <a:r>
              <a:rPr lang="en-GB" dirty="0">
                <a:cs typeface="Calibri"/>
              </a:rPr>
              <a:t>"sick"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7267F-7950-67CD-E74D-686ACE23E47C}"/>
              </a:ext>
            </a:extLst>
          </p:cNvPr>
          <p:cNvSpPr txBox="1"/>
          <p:nvPr/>
        </p:nvSpPr>
        <p:spPr>
          <a:xfrm>
            <a:off x="6577086" y="948415"/>
            <a:ext cx="1219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dirty="0">
              <a:cs typeface="Calibri"/>
            </a:endParaRPr>
          </a:p>
        </p:txBody>
      </p:sp>
      <p:pic>
        <p:nvPicPr>
          <p:cNvPr id="8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FC3E5AE3-01CF-217C-09D7-C8A524971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56" t="74158" r="78062" b="23793"/>
          <a:stretch/>
        </p:blipFill>
        <p:spPr>
          <a:xfrm>
            <a:off x="5775777" y="1290704"/>
            <a:ext cx="448755" cy="273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517414-C31B-1FA1-03B1-F8EB440D6750}"/>
              </a:ext>
            </a:extLst>
          </p:cNvPr>
          <p:cNvSpPr txBox="1"/>
          <p:nvPr/>
        </p:nvSpPr>
        <p:spPr>
          <a:xfrm>
            <a:off x="6432397" y="971094"/>
            <a:ext cx="153216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dirty="0">
                <a:ea typeface="+mn-lt"/>
                <a:cs typeface="+mn-lt"/>
              </a:rPr>
              <a:t>"John's" (1)</a:t>
            </a:r>
            <a:endParaRPr lang="en-US" dirty="0">
              <a:ea typeface="+mn-lt"/>
              <a:cs typeface="+mn-lt"/>
            </a:endParaRPr>
          </a:p>
          <a:p>
            <a:pPr algn="just"/>
            <a:r>
              <a:rPr lang="en-GB" dirty="0">
                <a:cs typeface="Calibri"/>
              </a:rPr>
              <a:t>"dog" </a:t>
            </a:r>
            <a:r>
              <a:rPr lang="en-GB" dirty="0">
                <a:ea typeface="+mn-lt"/>
                <a:cs typeface="+mn-lt"/>
              </a:rPr>
              <a:t>(2)</a:t>
            </a:r>
            <a:endParaRPr lang="en-GB" dirty="0"/>
          </a:p>
          <a:p>
            <a:pPr algn="just"/>
            <a:r>
              <a:rPr lang="en-GB" dirty="0">
                <a:cs typeface="Calibri"/>
              </a:rPr>
              <a:t>"looks" </a:t>
            </a:r>
            <a:r>
              <a:rPr lang="en-GB" dirty="0">
                <a:ea typeface="+mn-lt"/>
                <a:cs typeface="+mn-lt"/>
              </a:rPr>
              <a:t>(3)</a:t>
            </a:r>
          </a:p>
          <a:p>
            <a:pPr algn="just"/>
            <a:r>
              <a:rPr lang="en-GB" dirty="0">
                <a:cs typeface="Calibri"/>
              </a:rPr>
              <a:t>"sick" </a:t>
            </a:r>
            <a:r>
              <a:rPr lang="en-GB" dirty="0">
                <a:ea typeface="+mn-lt"/>
                <a:cs typeface="+mn-lt"/>
              </a:rPr>
              <a:t>(4)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13B9BB6-DB0D-C794-6687-A0FA9BA99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092602"/>
              </p:ext>
            </p:extLst>
          </p:nvPr>
        </p:nvGraphicFramePr>
        <p:xfrm>
          <a:off x="6490607" y="4794249"/>
          <a:ext cx="356938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4897">
                  <a:extLst>
                    <a:ext uri="{9D8B030D-6E8A-4147-A177-3AD203B41FA5}">
                      <a16:colId xmlns:a16="http://schemas.microsoft.com/office/drawing/2014/main" val="21587367"/>
                    </a:ext>
                  </a:extLst>
                </a:gridCol>
                <a:gridCol w="594897">
                  <a:extLst>
                    <a:ext uri="{9D8B030D-6E8A-4147-A177-3AD203B41FA5}">
                      <a16:colId xmlns:a16="http://schemas.microsoft.com/office/drawing/2014/main" val="1868917590"/>
                    </a:ext>
                  </a:extLst>
                </a:gridCol>
                <a:gridCol w="594897">
                  <a:extLst>
                    <a:ext uri="{9D8B030D-6E8A-4147-A177-3AD203B41FA5}">
                      <a16:colId xmlns:a16="http://schemas.microsoft.com/office/drawing/2014/main" val="3849852809"/>
                    </a:ext>
                  </a:extLst>
                </a:gridCol>
                <a:gridCol w="594897">
                  <a:extLst>
                    <a:ext uri="{9D8B030D-6E8A-4147-A177-3AD203B41FA5}">
                      <a16:colId xmlns:a16="http://schemas.microsoft.com/office/drawing/2014/main" val="735385555"/>
                    </a:ext>
                  </a:extLst>
                </a:gridCol>
                <a:gridCol w="594897">
                  <a:extLst>
                    <a:ext uri="{9D8B030D-6E8A-4147-A177-3AD203B41FA5}">
                      <a16:colId xmlns:a16="http://schemas.microsoft.com/office/drawing/2014/main" val="1052508296"/>
                    </a:ext>
                  </a:extLst>
                </a:gridCol>
                <a:gridCol w="594897">
                  <a:extLst>
                    <a:ext uri="{9D8B030D-6E8A-4147-A177-3AD203B41FA5}">
                      <a16:colId xmlns:a16="http://schemas.microsoft.com/office/drawing/2014/main" val="2018389916"/>
                    </a:ext>
                  </a:extLst>
                </a:gridCol>
              </a:tblGrid>
              <a:tr h="237011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John's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100" b="1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looks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sick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57762"/>
                  </a:ext>
                </a:extLst>
              </a:tr>
              <a:tr h="2370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100" b="1" dirty="0"/>
                        <a:t>John's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1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100" dirty="0"/>
                    </a:p>
                  </a:txBody>
                  <a:tcPr>
                    <a:solidFill>
                      <a:srgbClr val="F06C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100" dirty="0"/>
                    </a:p>
                  </a:txBody>
                  <a:tcPr>
                    <a:solidFill>
                      <a:srgbClr val="FFCF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100" dirty="0"/>
                    </a:p>
                  </a:txBody>
                  <a:tcPr>
                    <a:solidFill>
                      <a:srgbClr val="FFCF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100" dirty="0"/>
                    </a:p>
                  </a:txBody>
                  <a:tcPr>
                    <a:solidFill>
                      <a:srgbClr val="FFC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393330"/>
                  </a:ext>
                </a:extLst>
              </a:tr>
              <a:tr h="2370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100" b="1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rgbClr val="F06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rgbClr val="E8565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24377"/>
                  </a:ext>
                </a:extLst>
              </a:tr>
              <a:tr h="2370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100" b="1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100" dirty="0"/>
                    </a:p>
                  </a:txBody>
                  <a:tcPr>
                    <a:solidFill>
                      <a:srgbClr val="F06C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1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100" dirty="0"/>
                    </a:p>
                  </a:txBody>
                  <a:tcPr>
                    <a:solidFill>
                      <a:srgbClr val="E8565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131200"/>
                  </a:ext>
                </a:extLst>
              </a:tr>
              <a:tr h="2370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100" b="1" dirty="0"/>
                        <a:t>looks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rgbClr val="FFC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rgbClr val="F06C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100" dirty="0"/>
                    </a:p>
                  </a:txBody>
                  <a:tcPr>
                    <a:solidFill>
                      <a:srgbClr val="E8565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1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100" dirty="0"/>
                    </a:p>
                  </a:txBody>
                  <a:tcPr>
                    <a:solidFill>
                      <a:srgbClr val="E85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343137"/>
                  </a:ext>
                </a:extLst>
              </a:tr>
              <a:tr h="2370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100" b="1" dirty="0"/>
                        <a:t>sick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rgbClr val="FFC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100" dirty="0"/>
                    </a:p>
                  </a:txBody>
                  <a:tcPr>
                    <a:solidFill>
                      <a:srgbClr val="F06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rgbClr val="F06C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386414"/>
                  </a:ext>
                </a:extLst>
              </a:tr>
            </a:tbl>
          </a:graphicData>
        </a:graphic>
      </p:graphicFrame>
      <p:pic>
        <p:nvPicPr>
          <p:cNvPr id="11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37CF6622-F979-2B89-EC69-5F2B1FF11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03" t="58333" r="192" b="31314"/>
          <a:stretch/>
        </p:blipFill>
        <p:spPr>
          <a:xfrm>
            <a:off x="11589809" y="1883328"/>
            <a:ext cx="3291335" cy="138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567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7;p15">
            <a:extLst>
              <a:ext uri="{FF2B5EF4-FFF2-40B4-BE49-F238E27FC236}">
                <a16:creationId xmlns:a16="http://schemas.microsoft.com/office/drawing/2014/main" id="{C6A84E42-87B2-B61C-9A39-BE24F1109A57}"/>
              </a:ext>
            </a:extLst>
          </p:cNvPr>
          <p:cNvSpPr txBox="1">
            <a:spLocks/>
          </p:cNvSpPr>
          <p:nvPr/>
        </p:nvSpPr>
        <p:spPr>
          <a:xfrm>
            <a:off x="532249" y="19329"/>
            <a:ext cx="724272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BERT</a:t>
            </a:r>
            <a:r>
              <a:rPr lang="en-GB" sz="3600" b="0" dirty="0">
                <a:solidFill>
                  <a:schemeClr val="tx1"/>
                </a:solidFill>
              </a:rPr>
              <a:t> \\ Inputs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7267F-7950-67CD-E74D-686ACE23E47C}"/>
              </a:ext>
            </a:extLst>
          </p:cNvPr>
          <p:cNvSpPr txBox="1"/>
          <p:nvPr/>
        </p:nvSpPr>
        <p:spPr>
          <a:xfrm>
            <a:off x="6577086" y="948415"/>
            <a:ext cx="1219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dirty="0">
              <a:cs typeface="Calibri"/>
            </a:endParaRPr>
          </a:p>
        </p:txBody>
      </p:sp>
      <p:pic>
        <p:nvPicPr>
          <p:cNvPr id="13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910EC51F-7CD7-CB17-3F98-3A7043B7D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536" y="1161154"/>
            <a:ext cx="3154399" cy="3065024"/>
          </a:xfrm>
          <a:prstGeom prst="rect">
            <a:avLst/>
          </a:prstGeom>
        </p:spPr>
      </p:pic>
      <p:pic>
        <p:nvPicPr>
          <p:cNvPr id="14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EEDF9923-99FF-4876-953E-AFAF0BE9B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52" t="5814" r="2457"/>
          <a:stretch/>
        </p:blipFill>
        <p:spPr>
          <a:xfrm>
            <a:off x="7774974" y="781030"/>
            <a:ext cx="3680139" cy="3836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7A2616-D8DD-153B-C5B4-923B23C5146F}"/>
              </a:ext>
            </a:extLst>
          </p:cNvPr>
          <p:cNvSpPr txBox="1"/>
          <p:nvPr/>
        </p:nvSpPr>
        <p:spPr>
          <a:xfrm>
            <a:off x="0" y="6424006"/>
            <a:ext cx="12192000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1100" dirty="0">
                <a:solidFill>
                  <a:srgbClr val="D4D4D4"/>
                </a:solidFill>
                <a:ea typeface="+mn-lt"/>
                <a:cs typeface="+mn-lt"/>
              </a:rPr>
              <a:t>(-1.9927),</a:t>
            </a:r>
            <a:r>
              <a:rPr lang="en-US" sz="1100" dirty="0">
                <a:solidFill>
                  <a:srgbClr val="569CD6"/>
                </a:solidFill>
                <a:ea typeface="+mn-lt"/>
                <a:cs typeface="+mn-lt"/>
              </a:rPr>
              <a:t> (0.5362),</a:t>
            </a:r>
            <a:r>
              <a:rPr lang="en-US" sz="1100" dirty="0">
                <a:solidFill>
                  <a:srgbClr val="DCDCAA"/>
                </a:solidFill>
                <a:ea typeface="+mn-lt"/>
                <a:cs typeface="+mn-lt"/>
              </a:rPr>
              <a:t> (-3.7457),</a:t>
            </a:r>
            <a:r>
              <a:rPr lang="en-US" sz="1100" dirty="0">
                <a:solidFill>
                  <a:srgbClr val="6A9955"/>
                </a:solidFill>
                <a:ea typeface="+mn-lt"/>
                <a:cs typeface="+mn-lt"/>
              </a:rPr>
              <a:t> (0.3905),</a:t>
            </a:r>
            <a:r>
              <a:rPr lang="en-US" sz="1100" dirty="0">
                <a:solidFill>
                  <a:srgbClr val="CE9178"/>
                </a:solidFill>
                <a:ea typeface="+mn-lt"/>
                <a:cs typeface="+mn-lt"/>
              </a:rPr>
              <a:t> (-1.6879),</a:t>
            </a:r>
            <a:r>
              <a:rPr lang="en-US" sz="1100" dirty="0">
                <a:solidFill>
                  <a:srgbClr val="9CDCFE"/>
                </a:solidFill>
                <a:ea typeface="+mn-lt"/>
                <a:cs typeface="+mn-lt"/>
              </a:rPr>
              <a:t> (-1.0520),</a:t>
            </a:r>
            <a:r>
              <a:rPr lang="en-US" sz="1100" dirty="0">
                <a:solidFill>
                  <a:srgbClr val="B5CEA8"/>
                </a:solidFill>
                <a:ea typeface="+mn-lt"/>
                <a:cs typeface="+mn-lt"/>
              </a:rPr>
              <a:t> (3.5202),</a:t>
            </a:r>
            <a:r>
              <a:rPr lang="en-US" sz="1100" dirty="0">
                <a:solidFill>
                  <a:srgbClr val="4EC9B0"/>
                </a:solidFill>
                <a:ea typeface="+mn-lt"/>
                <a:cs typeface="+mn-lt"/>
              </a:rPr>
              <a:t> (-0.1668),</a:t>
            </a:r>
            <a:r>
              <a:rPr lang="en-US" sz="1100" b="1" dirty="0">
                <a:solidFill>
                  <a:srgbClr val="569CD6"/>
                </a:solidFill>
                <a:ea typeface="+mn-lt"/>
                <a:cs typeface="+mn-lt"/>
              </a:rPr>
              <a:t> (-3.8894),</a:t>
            </a:r>
            <a:r>
              <a:rPr lang="en-US" sz="1100" dirty="0">
                <a:solidFill>
                  <a:srgbClr val="F44747"/>
                </a:solidFill>
                <a:ea typeface="+mn-lt"/>
                <a:cs typeface="+mn-lt"/>
              </a:rPr>
              <a:t> (-2.3126),</a:t>
            </a:r>
            <a:r>
              <a:rPr lang="en-US" sz="1100" dirty="0">
                <a:solidFill>
                  <a:srgbClr val="D4D4D4"/>
                </a:solidFill>
                <a:ea typeface="+mn-lt"/>
                <a:cs typeface="+mn-lt"/>
              </a:rPr>
              <a:t> (-1.5874),</a:t>
            </a:r>
            <a:r>
              <a:rPr lang="en-US" sz="1100" dirty="0">
                <a:solidFill>
                  <a:srgbClr val="569CD6"/>
                </a:solidFill>
                <a:ea typeface="+mn-lt"/>
                <a:cs typeface="+mn-lt"/>
              </a:rPr>
              <a:t> (0.4395),</a:t>
            </a:r>
            <a:r>
              <a:rPr lang="en-US" sz="1100" dirty="0">
                <a:solidFill>
                  <a:srgbClr val="DCDCAA"/>
                </a:solidFill>
                <a:ea typeface="+mn-lt"/>
                <a:cs typeface="+mn-lt"/>
              </a:rPr>
              <a:t> (-0.4494),</a:t>
            </a:r>
            <a:r>
              <a:rPr lang="en-US" sz="1100" dirty="0">
                <a:solidFill>
                  <a:srgbClr val="6A9955"/>
                </a:solidFill>
                <a:ea typeface="+mn-lt"/>
                <a:cs typeface="+mn-lt"/>
              </a:rPr>
              <a:t> (-0.0735),</a:t>
            </a:r>
            <a:r>
              <a:rPr lang="en-US" sz="1100" dirty="0">
                <a:solidFill>
                  <a:srgbClr val="CE9178"/>
                </a:solidFill>
                <a:ea typeface="+mn-lt"/>
                <a:cs typeface="+mn-lt"/>
              </a:rPr>
              <a:t> (-2.9140),</a:t>
            </a:r>
            <a:r>
              <a:rPr lang="en-US" sz="1100" dirty="0">
                <a:solidFill>
                  <a:srgbClr val="9CDCFE"/>
                </a:solidFill>
                <a:ea typeface="+mn-lt"/>
                <a:cs typeface="+mn-lt"/>
              </a:rPr>
              <a:t> (2.5873),</a:t>
            </a:r>
            <a:r>
              <a:rPr lang="en-US" sz="1100" dirty="0">
                <a:solidFill>
                  <a:srgbClr val="B5CEA8"/>
                </a:solidFill>
                <a:ea typeface="+mn-lt"/>
                <a:cs typeface="+mn-lt"/>
              </a:rPr>
              <a:t> (2.1709),</a:t>
            </a:r>
            <a:r>
              <a:rPr lang="en-US" sz="1100" dirty="0">
                <a:solidFill>
                  <a:srgbClr val="4EC9B0"/>
                </a:solidFill>
                <a:ea typeface="+mn-lt"/>
                <a:cs typeface="+mn-lt"/>
              </a:rPr>
              <a:t> (-1.8468),</a:t>
            </a:r>
            <a:r>
              <a:rPr lang="en-US" sz="1100" b="1" dirty="0">
                <a:solidFill>
                  <a:srgbClr val="569CD6"/>
                </a:solidFill>
                <a:ea typeface="+mn-lt"/>
                <a:cs typeface="+mn-lt"/>
              </a:rPr>
              <a:t> (1.5566),</a:t>
            </a:r>
            <a:r>
              <a:rPr lang="en-US" sz="1100" dirty="0">
                <a:solidFill>
                  <a:srgbClr val="F44747"/>
                </a:solidFill>
                <a:ea typeface="+mn-lt"/>
                <a:cs typeface="+mn-lt"/>
              </a:rPr>
              <a:t> (-3.2175),</a:t>
            </a:r>
            <a:r>
              <a:rPr lang="en-US" sz="1100" dirty="0">
                <a:solidFill>
                  <a:srgbClr val="D4D4D4"/>
                </a:solidFill>
                <a:ea typeface="+mn-lt"/>
                <a:cs typeface="+mn-lt"/>
              </a:rPr>
              <a:t> (-4.7814),</a:t>
            </a:r>
            <a:r>
              <a:rPr lang="en-US" sz="1100" dirty="0">
                <a:solidFill>
                  <a:srgbClr val="569CD6"/>
                </a:solidFill>
                <a:ea typeface="+mn-lt"/>
                <a:cs typeface="+mn-lt"/>
              </a:rPr>
              <a:t> (-2.4261),</a:t>
            </a:r>
            <a:r>
              <a:rPr lang="en-US" sz="1100" dirty="0">
                <a:solidFill>
                  <a:srgbClr val="DCDCAA"/>
                </a:solidFill>
                <a:ea typeface="+mn-lt"/>
                <a:cs typeface="+mn-lt"/>
              </a:rPr>
              <a:t> (0.1439),</a:t>
            </a:r>
            <a:r>
              <a:rPr lang="en-US" sz="1100" dirty="0">
                <a:solidFill>
                  <a:srgbClr val="6A9955"/>
                </a:solidFill>
                <a:ea typeface="+mn-lt"/>
                <a:cs typeface="+mn-lt"/>
              </a:rPr>
              <a:t> (0.2869),</a:t>
            </a:r>
            <a:r>
              <a:rPr lang="en-US" sz="1100" dirty="0">
                <a:solidFill>
                  <a:srgbClr val="CE9178"/>
                </a:solidFill>
                <a:ea typeface="+mn-lt"/>
                <a:cs typeface="+mn-lt"/>
              </a:rPr>
              <a:t> (2.3956),</a:t>
            </a:r>
            <a:r>
              <a:rPr lang="en-US" sz="1100" dirty="0">
                <a:solidFill>
                  <a:srgbClr val="9CDCFE"/>
                </a:solidFill>
                <a:ea typeface="+mn-lt"/>
                <a:cs typeface="+mn-lt"/>
              </a:rPr>
              <a:t> (-2.5717),</a:t>
            </a:r>
            <a:r>
              <a:rPr lang="en-US" sz="1100" dirty="0">
                <a:solidFill>
                  <a:srgbClr val="B5CEA8"/>
                </a:solidFill>
                <a:ea typeface="+mn-lt"/>
                <a:cs typeface="+mn-lt"/>
              </a:rPr>
              <a:t> (1.0442),</a:t>
            </a:r>
            <a:r>
              <a:rPr lang="en-US" sz="1100" dirty="0">
                <a:solidFill>
                  <a:srgbClr val="4EC9B0"/>
                </a:solidFill>
                <a:ea typeface="+mn-lt"/>
                <a:cs typeface="+mn-lt"/>
              </a:rPr>
              <a:t> (3.4861),</a:t>
            </a:r>
            <a:r>
              <a:rPr lang="en-US" sz="1100" b="1" dirty="0">
                <a:solidFill>
                  <a:srgbClr val="569CD6"/>
                </a:solidFill>
                <a:ea typeface="+mn-lt"/>
                <a:cs typeface="+mn-lt"/>
              </a:rPr>
              <a:t> (-1.3096),</a:t>
            </a:r>
            <a:r>
              <a:rPr lang="en-US" sz="1100" dirty="0">
                <a:solidFill>
                  <a:srgbClr val="F44747"/>
                </a:solidFill>
                <a:ea typeface="+mn-lt"/>
                <a:cs typeface="+mn-lt"/>
              </a:rPr>
              <a:t> (-0.6151),</a:t>
            </a:r>
            <a:r>
              <a:rPr lang="en-US" sz="1100" dirty="0">
                <a:solidFill>
                  <a:srgbClr val="D4D4D4"/>
                </a:solidFill>
                <a:ea typeface="+mn-lt"/>
                <a:cs typeface="+mn-lt"/>
              </a:rPr>
              <a:t> (0.2347),</a:t>
            </a:r>
            <a:r>
              <a:rPr lang="en-US" sz="1100" dirty="0">
                <a:solidFill>
                  <a:srgbClr val="569CD6"/>
                </a:solidFill>
                <a:ea typeface="+mn-lt"/>
                <a:cs typeface="+mn-lt"/>
              </a:rPr>
              <a:t> (1.3709),</a:t>
            </a:r>
            <a:r>
              <a:rPr lang="en-US" sz="1100" dirty="0">
                <a:solidFill>
                  <a:srgbClr val="DCDCAA"/>
                </a:solidFill>
                <a:ea typeface="+mn-lt"/>
                <a:cs typeface="+mn-lt"/>
              </a:rPr>
              <a:t> (0.3181),</a:t>
            </a:r>
            <a:r>
              <a:rPr lang="en-US" sz="1100" dirty="0">
                <a:solidFill>
                  <a:srgbClr val="6A9955"/>
                </a:solidFill>
                <a:ea typeface="+mn-lt"/>
                <a:cs typeface="+mn-lt"/>
              </a:rPr>
              <a:t> (1.2072),</a:t>
            </a:r>
            <a:r>
              <a:rPr lang="en-US" sz="1100" dirty="0">
                <a:solidFill>
                  <a:srgbClr val="CE9178"/>
                </a:solidFill>
                <a:ea typeface="+mn-lt"/>
                <a:cs typeface="+mn-lt"/>
              </a:rPr>
              <a:t> (-1.1478),</a:t>
            </a:r>
            <a:r>
              <a:rPr lang="en-US" sz="1100" dirty="0">
                <a:solidFill>
                  <a:srgbClr val="9CDCFE"/>
                </a:solidFill>
                <a:ea typeface="+mn-lt"/>
                <a:cs typeface="+mn-lt"/>
              </a:rPr>
              <a:t> (0.8689),</a:t>
            </a:r>
            <a:r>
              <a:rPr lang="en-US" sz="1100" dirty="0">
                <a:solidFill>
                  <a:srgbClr val="B5CEA8"/>
                </a:solidFill>
                <a:ea typeface="+mn-lt"/>
                <a:cs typeface="+mn-lt"/>
              </a:rPr>
              <a:t> (0.5210)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963577-1D53-D77B-406A-2DAB9B0D3670}"/>
              </a:ext>
            </a:extLst>
          </p:cNvPr>
          <p:cNvSpPr txBox="1"/>
          <p:nvPr/>
        </p:nvSpPr>
        <p:spPr>
          <a:xfrm>
            <a:off x="4571734" y="4671593"/>
            <a:ext cx="20053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a typeface="+mn-lt"/>
                <a:cs typeface="+mn-lt"/>
              </a:rPr>
              <a:t>2D Space</a:t>
            </a:r>
          </a:p>
          <a:p>
            <a:pPr algn="ctr"/>
            <a:r>
              <a:rPr lang="en-GB" b="1" dirty="0"/>
              <a:t>Chickens</a:t>
            </a:r>
            <a:r>
              <a:rPr lang="en-US" b="1" dirty="0">
                <a:ea typeface="+mn-lt"/>
                <a:cs typeface="+mn-lt"/>
              </a:rPr>
              <a:t> = </a:t>
            </a:r>
            <a:endParaRPr lang="en-US" sz="1800" b="1" dirty="0">
              <a:ea typeface="+mn-lt"/>
              <a:cs typeface="+mn-lt"/>
            </a:endParaRPr>
          </a:p>
          <a:p>
            <a:pPr algn="ctr"/>
            <a:r>
              <a:rPr lang="en-US" sz="1800" dirty="0">
                <a:ea typeface="+mn-lt"/>
                <a:cs typeface="+mn-lt"/>
              </a:rPr>
              <a:t>[(-2.50), (2.10)] 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2FDC3-4903-AD06-74C3-4A4AB252B060}"/>
              </a:ext>
            </a:extLst>
          </p:cNvPr>
          <p:cNvSpPr txBox="1"/>
          <p:nvPr/>
        </p:nvSpPr>
        <p:spPr>
          <a:xfrm>
            <a:off x="8359188" y="4666687"/>
            <a:ext cx="29877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a typeface="+mn-lt"/>
                <a:cs typeface="+mn-lt"/>
              </a:rPr>
              <a:t>3D Space</a:t>
            </a:r>
          </a:p>
          <a:p>
            <a:pPr algn="ctr"/>
            <a:r>
              <a:rPr lang="en-GB" b="1" dirty="0"/>
              <a:t>Chickens</a:t>
            </a:r>
            <a:r>
              <a:rPr lang="en-US" b="1" dirty="0">
                <a:ea typeface="+mn-lt"/>
                <a:cs typeface="+mn-lt"/>
              </a:rPr>
              <a:t> = </a:t>
            </a:r>
            <a:endParaRPr lang="en-US" sz="1800" b="1" dirty="0">
              <a:ea typeface="+mn-lt"/>
              <a:cs typeface="+mn-lt"/>
            </a:endParaRPr>
          </a:p>
          <a:p>
            <a:pPr algn="ctr"/>
            <a:r>
              <a:rPr lang="en-US" sz="1800" dirty="0">
                <a:ea typeface="+mn-lt"/>
                <a:cs typeface="+mn-lt"/>
              </a:rPr>
              <a:t>[(-0.75), (0.52), (-0.25)]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BB172-D8DD-03A1-78E7-5ABBFC6485F1}"/>
              </a:ext>
            </a:extLst>
          </p:cNvPr>
          <p:cNvSpPr txBox="1"/>
          <p:nvPr/>
        </p:nvSpPr>
        <p:spPr>
          <a:xfrm>
            <a:off x="5033856" y="4194191"/>
            <a:ext cx="9961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Hobbies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F312F2-347A-4F82-30A2-DFAC0388B149}"/>
              </a:ext>
            </a:extLst>
          </p:cNvPr>
          <p:cNvSpPr txBox="1"/>
          <p:nvPr/>
        </p:nvSpPr>
        <p:spPr>
          <a:xfrm>
            <a:off x="8212320" y="3134769"/>
            <a:ext cx="996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Football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9ABE50-A145-FA4D-DF3E-04D8D69879A6}"/>
              </a:ext>
            </a:extLst>
          </p:cNvPr>
          <p:cNvSpPr txBox="1"/>
          <p:nvPr/>
        </p:nvSpPr>
        <p:spPr>
          <a:xfrm>
            <a:off x="4945083" y="5995434"/>
            <a:ext cx="2005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a typeface="+mn-lt"/>
                <a:cs typeface="+mn-lt"/>
              </a:rPr>
              <a:t>768D Space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D62D9D-8797-01E0-7B96-AE931E443F1D}"/>
              </a:ext>
            </a:extLst>
          </p:cNvPr>
          <p:cNvSpPr txBox="1"/>
          <p:nvPr/>
        </p:nvSpPr>
        <p:spPr>
          <a:xfrm>
            <a:off x="3017631" y="2472537"/>
            <a:ext cx="899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/>
              <a:t>Animal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7B99D1-7312-0316-A388-05068179A7E4}"/>
              </a:ext>
            </a:extLst>
          </p:cNvPr>
          <p:cNvSpPr txBox="1"/>
          <p:nvPr/>
        </p:nvSpPr>
        <p:spPr>
          <a:xfrm>
            <a:off x="4144684" y="1811697"/>
            <a:ext cx="1033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Chickens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6742CA-C253-A419-BB65-6FD997BE8E77}"/>
              </a:ext>
            </a:extLst>
          </p:cNvPr>
          <p:cNvSpPr txBox="1"/>
          <p:nvPr/>
        </p:nvSpPr>
        <p:spPr>
          <a:xfrm>
            <a:off x="5947759" y="3657844"/>
            <a:ext cx="1050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Football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000A15-BF4D-E662-E4D6-5941CC682859}"/>
              </a:ext>
            </a:extLst>
          </p:cNvPr>
          <p:cNvSpPr txBox="1"/>
          <p:nvPr/>
        </p:nvSpPr>
        <p:spPr>
          <a:xfrm>
            <a:off x="7966049" y="4136968"/>
            <a:ext cx="9961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Hobbies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1FD0C8-9A5D-CF56-69FA-8FBCC20B2081}"/>
              </a:ext>
            </a:extLst>
          </p:cNvPr>
          <p:cNvSpPr txBox="1"/>
          <p:nvPr/>
        </p:nvSpPr>
        <p:spPr>
          <a:xfrm>
            <a:off x="10705049" y="3695695"/>
            <a:ext cx="9961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/>
              <a:t>Animal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226F00-A18D-97BE-352C-8F50DE2C71F1}"/>
              </a:ext>
            </a:extLst>
          </p:cNvPr>
          <p:cNvSpPr txBox="1"/>
          <p:nvPr/>
        </p:nvSpPr>
        <p:spPr>
          <a:xfrm>
            <a:off x="5328374" y="1724045"/>
            <a:ext cx="790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Horse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470775-2155-EDAD-91FB-D4FE212C6CEF}"/>
              </a:ext>
            </a:extLst>
          </p:cNvPr>
          <p:cNvSpPr txBox="1"/>
          <p:nvPr/>
        </p:nvSpPr>
        <p:spPr>
          <a:xfrm>
            <a:off x="9732864" y="1569978"/>
            <a:ext cx="1033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Chickens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9AF98C-BBB5-5F79-B994-AA709E520B95}"/>
              </a:ext>
            </a:extLst>
          </p:cNvPr>
          <p:cNvSpPr txBox="1"/>
          <p:nvPr/>
        </p:nvSpPr>
        <p:spPr>
          <a:xfrm>
            <a:off x="11080081" y="2275987"/>
            <a:ext cx="9961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/>
              <a:t>Food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14840A-0BCC-BAB6-2BD1-2D6CFDD7B97C}"/>
              </a:ext>
            </a:extLst>
          </p:cNvPr>
          <p:cNvSpPr txBox="1"/>
          <p:nvPr/>
        </p:nvSpPr>
        <p:spPr>
          <a:xfrm>
            <a:off x="9667144" y="2560404"/>
            <a:ext cx="790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Horse</a:t>
            </a:r>
          </a:p>
        </p:txBody>
      </p:sp>
      <p:pic>
        <p:nvPicPr>
          <p:cNvPr id="3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386855B9-6377-21FF-A89E-FFD8A233E0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03" t="58333" r="2819" b="31314"/>
          <a:stretch/>
        </p:blipFill>
        <p:spPr>
          <a:xfrm>
            <a:off x="-11641" y="1883328"/>
            <a:ext cx="2995219" cy="138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967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5149E3-D3AE-5127-0CF1-04BAEF75B518}"/>
              </a:ext>
            </a:extLst>
          </p:cNvPr>
          <p:cNvSpPr txBox="1"/>
          <p:nvPr/>
        </p:nvSpPr>
        <p:spPr>
          <a:xfrm>
            <a:off x="71528" y="-212544"/>
            <a:ext cx="12042355" cy="66941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br>
              <a:rPr lang="en-US" sz="1100" dirty="0">
                <a:latin typeface="Droid Sans Mono"/>
              </a:rPr>
            </a:br>
            <a:r>
              <a:rPr lang="en-US" sz="1100" dirty="0">
                <a:solidFill>
                  <a:srgbClr val="B5CEA8"/>
                </a:solidFill>
                <a:latin typeface="Droid Sans Mono"/>
              </a:rPr>
              <a:t>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(-2.7116),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(0.3631),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(3.8156),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(1.6935),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(-3.9288),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(0.3316),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(-0.8331),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(0.9160),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(0.3914),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(-0.6302),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(2.6757),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(0.6076),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(-1.2592),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(-0.5986),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(1.6949),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(3.5708),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(1.9224),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(-1.5956),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(1.0208),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(-1.3068),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(-2.0119),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(3.2491),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(1.1267),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(0.6405),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(-1.3457),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(4.4417),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(0.9044),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(0.3568),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(0.7245),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(-1.2813),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(0.3410),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(-0.0827),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(-0.3418),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(-3.8148),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(2.3160),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(0.0685),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(0.3689),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(-1.6448),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(0.9960),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(-0.2279),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(2.3341),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(2.8644),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(0.1184),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(-0.7673),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(3.3747),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(-1.4032),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(-1.5336),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(2.0417),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(1.3487),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(0.0891),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(-0.9122),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(-1.2988),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(0.8409),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(-3.9539),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(-0.3648),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(2.8707),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(3.6031),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(2.9756),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(4.2101),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(0.0212),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(1.4123),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(-1.6684),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(1.8011),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(0.0045),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(-0.9139),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(3.4143),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(2.9450),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(-0.8457),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(-1.0698),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(0.0053),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(-4.7154),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(-3.2657),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(-0.6207),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(-1.7984),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(-0.1534),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(-2.5823),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(2.4474),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(0.6347),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(2.1778),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(2.3654),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(-0.7111),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(0.5406),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(-3.2920),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(3.2417),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(1.9505),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(1.5017),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(3.1986),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(3.0739),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(0.5796),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(-3.0860),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(0.1619),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(-1.6918),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(0.4727),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(1.9860),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(2.0471),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(2.2909),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(-0.2819),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(-3.0114),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(1.3447),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(1.0453),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(0.0287),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(2.3130),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(-0.4710),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(-2.9559),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(-0.7047),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(0.5770),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(-3.3835),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(-1.8055),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(-1.3318),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(0.5974),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(-0.4027),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(-2.3310),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(0.9659),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(1.2204),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(1.0314),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(-3.6018),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(2.0880),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(2.5051),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(-0.4006),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(-1.7257),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(0.4684),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(0.8048),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(0.3477),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(-1.3888),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(-1.6489),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(-1.1028),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(-1.6637),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(1.3611),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(-1.2470),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(-1.8866),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(2.0998),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(-0.1354),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(4.8735),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(-1.2792),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(-3.1509),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(2.8274),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(3.3446),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(3.0905),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(0.4854),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(0.3561),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(-2.0438),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(2.2009),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(0.1899),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(-0.7713),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(1.2370),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(-0.9800),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(-0.3136),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(-0.8405),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(-0.1692),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(1.6720),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(-2.4324),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(0.2219),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(2.9852),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(-3.8527),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(-2.1532),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(-0.6081),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(0.6962),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(4.7954),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(-1.4800),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(1.9936),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(-0.2799),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(-1.2406),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(-3.1978),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(0.9375),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(1.9062),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(-2.8622),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(1.8444),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(-2.9712),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(2.4874),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(0.6558),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(-3.2940),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(1.8903),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(-4.0900),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(0.1857),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(-0.0481),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(2.3505),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(0.6938),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(4.0525),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(-0.7742),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(1.6896),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(-2.0968),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(-0.4924),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(-1.9575),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(-0.8370),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(-0.9963),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(1.0568),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(1.4176),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(0.5535),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(1.9373),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(1.5074),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(4.8390),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(-2.9668),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(-1.0379),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(-0.3057),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(-4.2351),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(1.4341),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(-1.4620),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(-0.3731),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(1.8755),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(-1.4893),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(-2.8241),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(3.3332),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(-0.0906),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(1.8898),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(0.8625),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(-1.7802),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(0.5090),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(4.2222),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(-2.3364),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(1.1773),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(1.8600),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(-0.3164),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(0.2378),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(-2.1901),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(0.7255),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(0.9425),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(-1.8687),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(-0.2551),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(0.1737),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(-1.6383),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(1.0909),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(0.9690),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(-0.1866),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(-0.4658),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(-0.6676),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(0.7904),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(-1.1645),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(-0.7734),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(-3.5555),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(-1.1131),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(-1.0456),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(0.4416),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(1.2329),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(1.4033),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(1.1766),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(-2.2999),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(-0.4118),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(-0.1187),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(-0.1156),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(0.3535),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(-0.1656),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(-0.3172),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(0.1175),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(-4.8242),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(2.8076),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(1.2973),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(-1.1101),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(0.8656),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(-0.4163),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(2.3488),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(-4.3332),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(0.2469),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(-0.6439),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(-1.4424),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(0.1270),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(1.7528),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(-2.7184),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(1.4846),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(0.4549),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(-2.4588),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(2.0927),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(0.1093),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(1.3892),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(-3.8110),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(0.7903),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(1.0432),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(2.6847),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(0.5939),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(-0.1726),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(-0.5155),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(0.3859),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(-33.9984),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(-1.1838),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(1.1004),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(0.4927),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(-0.1000),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(3.1949),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(-1.0252),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(-0.9882),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(-1.2327),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(1.2321),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(1.7993),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(-1.4488),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(-1.4186),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(1.8234),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(1.6124),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(-4.6615),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(-0.0122),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(1.9142),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(-3.2930),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(0.7266),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(-0.7476),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(-3.5026),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(0.8827),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(-0.6770),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(2.5643),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(-0.6473),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(-1.2008),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(-1.9753),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(-3.1150),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(-2.7512),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(-0.8036),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(-4.2356),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(1.0285),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(2.2921),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(1.5844),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(1.0359),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(0.0363),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(0.0439),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(0.3286),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(0.3060),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(-1.8117),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(-2.4664),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(-0.3762),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(4.8831),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(0.0321),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(0.6388),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(5.7947),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(-0.0909),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(0.0425),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(1.7750),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(-1.1617),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(1.0866),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(2.1200),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(-3.9465),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(0.8922),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(0.1497),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(-2.6479),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(-1.8959),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(0.1703),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(-5.7276),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(2.5600),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(2.2082),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(-2.0174),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(3.1249),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(0.7056),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(-3.3220),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(-3.7014),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(0.7510),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(1.5690),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(2.5698),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(-2.9694),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(3.8731),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(-0.8726),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(-10.6317),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(-2.4886),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(-4.2044),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(0.8899),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(-3.1811),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(-0.6655),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(-0.3755),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(-0.7553),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(-0.1109),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(0.7735),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(4.3622),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(0.0052),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(-0.9845),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(-2.7546),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(-0.7946),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(-0.1911),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(2.2518),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(0.0709),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(-2.9607),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(0.7198),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(0.2391),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(0.5543),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(-0.4979),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(5.4290),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(1.2393),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(-1.8001),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(-1.3646),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(0.9740),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(1.1580),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(-1.0023),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(-1.5641),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(0.6738),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(-0.3862),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(-0.7894),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(1.3802),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(2.5280),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(2.7031),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(0.4106),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(-0.2433),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(1.7344),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(-1.6737),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(-1.0942),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(-0.7718),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(-3.0383),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(-0.0075),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(2.0959),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(-0.7526),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(0.8400),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(-0.8555),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(-1.1493),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(-3.5025),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(0.7468),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(-0.6974),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(-0.7578),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(-1.6192),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(-1.1418),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(-1.5979),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(0.6078),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(-2.0447),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(-0.1616),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(-1.2185),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(-1.7391),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(2.0255),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(-0.5027),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(0.9512),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(-2.5210),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(3.1682),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(-1.0705),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(1.4951),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(-2.8646),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(-3.0010),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(0.5899),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(1.2280),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(-2.4331),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(-1.3831),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(-0.9690),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(2.3005),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(3.6168),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(-2.0917),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(2.5040),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(-4.9612),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(2.5548),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(1.5536),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(-0.0715),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(-2.8987),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(1.2328),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(-0.3312),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(-3.0431),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(-1.1380),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(1.7943),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(-1.0125),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(-3.0382),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(0.8246),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(3.3505),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(-0.4572),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(0.2426),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(-1.5980),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(-3.7413),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(-2.1450),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(-1.0339),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(0.3084),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(-1.7140),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(1.9616),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(-0.7832),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(-0.1680),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(0.9540),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(1.1419),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(1.8710),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(1.3576),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(-3.3561),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(1.3392),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(1.7749),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(-3.1861),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(2.2755),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(0.1041),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(-1.0288),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(2.2243),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(0.6445),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(-0.1901),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(1.4999),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(0.1445),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(-3.4760),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(1.2142),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(0.6209),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(-3.6470),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(2.5133),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(-1.8746),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(-2.2141),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(-1.0546),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(-1.1012),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(1.8143),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(-0.5959),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(1.3124),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(-1.7949),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(2.0426),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(-5.0061),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(-0.9545),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(-2.1337),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(-0.2303),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(2.6654),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(-2.5977),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(0.9976),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(0.9514),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(-0.8269),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(5.5286),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(1.1426),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(1.3154),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(-2.4094),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(1.4941),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(2.1353),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(-1.2371),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(-1.2974),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(-3.5080),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(-0.2586),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(2.3472),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(0.3990),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(-0.2929),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(2.0336),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(-0.4978),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(0.1600),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(-1.4650),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(-1.4693),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(-1.2073),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(1.0257),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(2.9160),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(0.8000),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(0.9791),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(3.0848),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(0.3673),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(-1.2474),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(2.6227),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(-1.2402),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(-2.8254),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(-0.3467),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(-3.0655),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(3.5808),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(5.1474),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(-1.3964),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(-1.4272),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(-1.1948),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(-1.6097),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(-0.9062),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(-4.4915),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(-3.4618),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(-1.2845),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(-1.3045),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(1.1262),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(-0.6222),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(1.0669),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(-2.5528),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(-1.2042),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(0.2910),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(0.4123),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(2.1707),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(-2.4192),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(5.2858),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(-0.3756),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(1.0819),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(-4.4031),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(0.7507),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(-0.8451),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(-1.8986),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(1.8561),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(-0.8305),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(-0.3854),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(-1.2302),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(-1.3215),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(-3.8684),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(-1.3553),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(-0.6383),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(0.7018),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(-2.0197),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(-2.2098),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(-0.5809),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(-0.8726),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(-1.4089),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(0.5871),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(-2.7689),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(1.2987),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(-0.8467),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(0.2204),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(-1.1208),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(-1.2231),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(-1.3640),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(1.7382),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(-0.4922),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(3.1596),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(0.4933),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(-1.2260),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(5.4240),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(-0.7107),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(0.8488),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(0.0081),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(-1.5292),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(2.6488),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(-0.2392),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(1.1890),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(1.7294),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(-0.7631),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(1.5179),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(2.2160),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(-1.3818),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(1.8869),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(-0.0255),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(2.2120),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(2.6429),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(-0.2863),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(1.2307),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(2.5174),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(0.9929),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(-3.7714),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(-1.2208),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(0.0851),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(-0.2373),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(-2.4234),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(1.7426),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(-0.1505),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(-0.8594),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(4.8210),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(-0.8130),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(2.5217),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(0.6487),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(0.4648),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(-1.4481),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(-0.9089),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(0.0548),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(2.3526),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(-0.3699),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(1.1465),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(0.5105),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(2.3646),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(-0.7747),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(4.9055),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(-1.3934),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(-1.8953),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(-1.3712),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(2.4309),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(5.2719),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(2.0144),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(1.8627),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(1.4278),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(-2.4139),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(-1.0946),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(-0.3024),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(-4.2780),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(-0.3049),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(0.6957),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(0.4319),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(1.8508),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(-1.8022),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(-0.3920),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(-2.1429),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(0.2166),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(2.2102),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(3.7859),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(1.0934),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(-0.3237),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(-0.8731),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(-2.2672),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(0.1332),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(1.9536),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(2.7384),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(1.3187),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(4.8000),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(-3.3562),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(-1.1232),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(-0.7049),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(0.4410),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(-2.6155),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(0.0512),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(1.9210),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(2.6836),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(-0.4785),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(-4.0392),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(-1.9838),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(-1.3981),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(0.3803),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(-0.4307),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(-1.9314),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(0.7149),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(0.7923),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(-5.1067),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(2.1485),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(0.1936),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(0.5231),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(5.1777),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(-1.1731),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(2.1841),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(2.2894),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(-1.0185),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(-0.5580),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(-2.9298),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(-2.5891),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(-1.2704),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(3.4644),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(0.0994),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(-3.6950),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(2.5335),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(1.9408),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(-0.2682),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(1.9465),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(-1.6462),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(-1.1363),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(2.4873),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(0.0574),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(-1.7658),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(-0.0960),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(-1.9156),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(1.0476),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(-1.7052),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(-1.8339),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(-1.9539),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(2.0106),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(-1.6871),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(3.3140),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(1.5455),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(0.8850),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(-2.0121),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(0.1469),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(-0.2097),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(-1.1242),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(0.4923),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(-1.0571),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(1.0004),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(-1.7271),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(-0.3721),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(-4.5407),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(0.3825),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(-0.0432),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(1.8333),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(-0.9733),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(-4.0068),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(-0.6378),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(1.3130),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(0.2946),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(-4.5805),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(-1.3915),</a:t>
            </a:r>
            <a:r>
              <a:rPr lang="en-US" sz="1100" b="1" dirty="0">
                <a:solidFill>
                  <a:srgbClr val="569CD6"/>
                </a:solidFill>
                <a:latin typeface="Droid Sans Mono"/>
              </a:rPr>
              <a:t> (2.3858),</a:t>
            </a:r>
            <a:r>
              <a:rPr lang="en-US" sz="1100" dirty="0">
                <a:solidFill>
                  <a:srgbClr val="F44747"/>
                </a:solidFill>
                <a:latin typeface="Droid Sans Mono"/>
              </a:rPr>
              <a:t> (-2.8343),</a:t>
            </a:r>
            <a:r>
              <a:rPr lang="en-US" sz="1100" dirty="0">
                <a:solidFill>
                  <a:srgbClr val="D4D4D4"/>
                </a:solidFill>
                <a:latin typeface="Droid Sans Mono"/>
              </a:rPr>
              <a:t> (-2.1369),</a:t>
            </a:r>
            <a:r>
              <a:rPr lang="en-US" sz="1100" dirty="0">
                <a:solidFill>
                  <a:srgbClr val="569CD6"/>
                </a:solidFill>
                <a:latin typeface="Droid Sans Mono"/>
              </a:rPr>
              <a:t> (-0.1088),</a:t>
            </a:r>
            <a:r>
              <a:rPr lang="en-US" sz="1100" dirty="0">
                <a:solidFill>
                  <a:srgbClr val="DCDCAA"/>
                </a:solidFill>
                <a:latin typeface="Droid Sans Mono"/>
              </a:rPr>
              <a:t> (3.0399),</a:t>
            </a:r>
            <a:r>
              <a:rPr lang="en-US" sz="1100" dirty="0">
                <a:solidFill>
                  <a:srgbClr val="6A9955"/>
                </a:solidFill>
                <a:latin typeface="Droid Sans Mono"/>
              </a:rPr>
              <a:t> (-1.2479),</a:t>
            </a:r>
            <a:r>
              <a:rPr lang="en-US" sz="1100" dirty="0">
                <a:solidFill>
                  <a:srgbClr val="CE9178"/>
                </a:solidFill>
                <a:latin typeface="Droid Sans Mono"/>
              </a:rPr>
              <a:t> (-3.0022),</a:t>
            </a:r>
            <a:r>
              <a:rPr lang="en-US" sz="1100" dirty="0">
                <a:solidFill>
                  <a:srgbClr val="9CDCFE"/>
                </a:solidFill>
                <a:latin typeface="Droid Sans Mono"/>
              </a:rPr>
              <a:t> (2.2352),</a:t>
            </a:r>
            <a:r>
              <a:rPr lang="en-US" sz="1100" dirty="0">
                <a:solidFill>
                  <a:srgbClr val="B5CEA8"/>
                </a:solidFill>
                <a:latin typeface="Droid Sans Mono"/>
              </a:rPr>
              <a:t> (0.0875),</a:t>
            </a:r>
            <a:r>
              <a:rPr lang="en-US" sz="1100" dirty="0">
                <a:solidFill>
                  <a:srgbClr val="4EC9B0"/>
                </a:solidFill>
                <a:latin typeface="Droid Sans Mono"/>
              </a:rPr>
              <a:t> (1.2356)</a:t>
            </a:r>
          </a:p>
          <a:p>
            <a:pPr algn="just"/>
            <a:endParaRPr lang="en-US" sz="1100" dirty="0">
              <a:solidFill>
                <a:srgbClr val="D4D4D4"/>
              </a:solidFill>
              <a:latin typeface="Droid Sans Mono"/>
            </a:endParaRPr>
          </a:p>
        </p:txBody>
      </p:sp>
      <p:sp>
        <p:nvSpPr>
          <p:cNvPr id="15" name="Google Shape;97;p15">
            <a:extLst>
              <a:ext uri="{FF2B5EF4-FFF2-40B4-BE49-F238E27FC236}">
                <a16:creationId xmlns:a16="http://schemas.microsoft.com/office/drawing/2014/main" id="{C6A84E42-87B2-B61C-9A39-BE24F1109A57}"/>
              </a:ext>
            </a:extLst>
          </p:cNvPr>
          <p:cNvSpPr txBox="1">
            <a:spLocks/>
          </p:cNvSpPr>
          <p:nvPr/>
        </p:nvSpPr>
        <p:spPr>
          <a:xfrm>
            <a:off x="532249" y="19329"/>
            <a:ext cx="724272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BERT</a:t>
            </a:r>
            <a:r>
              <a:rPr lang="en-GB" sz="3600" b="0" dirty="0">
                <a:solidFill>
                  <a:schemeClr val="tx1"/>
                </a:solidFill>
              </a:rPr>
              <a:t> \\ Inputs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7267F-7950-67CD-E74D-686ACE23E47C}"/>
              </a:ext>
            </a:extLst>
          </p:cNvPr>
          <p:cNvSpPr txBox="1"/>
          <p:nvPr/>
        </p:nvSpPr>
        <p:spPr>
          <a:xfrm>
            <a:off x="6577086" y="948415"/>
            <a:ext cx="1219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>
              <a:cs typeface="Calibri"/>
            </a:endParaRPr>
          </a:p>
        </p:txBody>
      </p:sp>
      <p:sp>
        <p:nvSpPr>
          <p:cNvPr id="3" name="Google Shape;97;p15">
            <a:extLst>
              <a:ext uri="{FF2B5EF4-FFF2-40B4-BE49-F238E27FC236}">
                <a16:creationId xmlns:a16="http://schemas.microsoft.com/office/drawing/2014/main" id="{B00E33FD-9741-DFE4-AFA5-BB9EFC5882C9}"/>
              </a:ext>
            </a:extLst>
          </p:cNvPr>
          <p:cNvSpPr txBox="1">
            <a:spLocks/>
          </p:cNvSpPr>
          <p:nvPr/>
        </p:nvSpPr>
        <p:spPr>
          <a:xfrm>
            <a:off x="5194543" y="5771772"/>
            <a:ext cx="1796323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= Dog</a:t>
            </a:r>
          </a:p>
        </p:txBody>
      </p:sp>
    </p:spTree>
    <p:extLst>
      <p:ext uri="{BB962C8B-B14F-4D97-AF65-F5344CB8AC3E}">
        <p14:creationId xmlns:p14="http://schemas.microsoft.com/office/powerpoint/2010/main" val="149867052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7;p15">
            <a:extLst>
              <a:ext uri="{FF2B5EF4-FFF2-40B4-BE49-F238E27FC236}">
                <a16:creationId xmlns:a16="http://schemas.microsoft.com/office/drawing/2014/main" id="{C6A84E42-87B2-B61C-9A39-BE24F1109A57}"/>
              </a:ext>
            </a:extLst>
          </p:cNvPr>
          <p:cNvSpPr txBox="1">
            <a:spLocks/>
          </p:cNvSpPr>
          <p:nvPr/>
        </p:nvSpPr>
        <p:spPr>
          <a:xfrm>
            <a:off x="532249" y="19329"/>
            <a:ext cx="724272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BERT</a:t>
            </a:r>
            <a:r>
              <a:rPr lang="en-GB" sz="3600" b="0" dirty="0">
                <a:solidFill>
                  <a:schemeClr val="tx1"/>
                </a:solidFill>
              </a:rPr>
              <a:t> \\ Neural Network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 descr="A picture containing text, electronics, calculator&#10;&#10;Description automatically generated">
            <a:extLst>
              <a:ext uri="{FF2B5EF4-FFF2-40B4-BE49-F238E27FC236}">
                <a16:creationId xmlns:a16="http://schemas.microsoft.com/office/drawing/2014/main" id="{61025675-792D-509D-FB48-3343E09A5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7" t="11185" r="25840" b="11867"/>
          <a:stretch/>
        </p:blipFill>
        <p:spPr>
          <a:xfrm>
            <a:off x="7516856" y="1880338"/>
            <a:ext cx="3540038" cy="440861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003DD30-B449-5831-35CF-5B83C16AB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070" y="1538287"/>
            <a:ext cx="36480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1231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7;p15">
            <a:extLst>
              <a:ext uri="{FF2B5EF4-FFF2-40B4-BE49-F238E27FC236}">
                <a16:creationId xmlns:a16="http://schemas.microsoft.com/office/drawing/2014/main" id="{C6A84E42-87B2-B61C-9A39-BE24F1109A57}"/>
              </a:ext>
            </a:extLst>
          </p:cNvPr>
          <p:cNvSpPr txBox="1">
            <a:spLocks/>
          </p:cNvSpPr>
          <p:nvPr/>
        </p:nvSpPr>
        <p:spPr>
          <a:xfrm>
            <a:off x="532249" y="19329"/>
            <a:ext cx="724272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BERT</a:t>
            </a:r>
            <a:r>
              <a:rPr lang="en-GB" sz="4400" b="0" dirty="0">
                <a:solidFill>
                  <a:schemeClr val="tx1"/>
                </a:solidFill>
              </a:rPr>
              <a:t> \\ Neural Network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B448FF-ED0F-1A1A-D35C-1F4440CFCAFB}"/>
              </a:ext>
            </a:extLst>
          </p:cNvPr>
          <p:cNvSpPr/>
          <p:nvPr/>
        </p:nvSpPr>
        <p:spPr>
          <a:xfrm>
            <a:off x="395891" y="1210280"/>
            <a:ext cx="2984138" cy="564880"/>
          </a:xfrm>
          <a:prstGeom prst="rect">
            <a:avLst/>
          </a:prstGeom>
          <a:solidFill>
            <a:srgbClr val="E5E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Dog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[0.42, 0.84, 0.12, 0.81, (…)]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39E62-DE29-7391-64D0-69E29FA6FBC8}"/>
              </a:ext>
            </a:extLst>
          </p:cNvPr>
          <p:cNvSpPr/>
          <p:nvPr/>
        </p:nvSpPr>
        <p:spPr>
          <a:xfrm>
            <a:off x="395891" y="1982374"/>
            <a:ext cx="2984138" cy="564880"/>
          </a:xfrm>
          <a:prstGeom prst="rect">
            <a:avLst/>
          </a:prstGeom>
          <a:solidFill>
            <a:srgbClr val="E5E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appears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[0.42, 0.84, -0.57, 0.81, (…)]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8F2464-56FB-7E55-8322-3458DE71E2E8}"/>
              </a:ext>
            </a:extLst>
          </p:cNvPr>
          <p:cNvSpPr/>
          <p:nvPr/>
        </p:nvSpPr>
        <p:spPr>
          <a:xfrm>
            <a:off x="395891" y="2770511"/>
            <a:ext cx="2984138" cy="564880"/>
          </a:xfrm>
          <a:prstGeom prst="rect">
            <a:avLst/>
          </a:prstGeom>
          <a:solidFill>
            <a:srgbClr val="E5E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sick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+mn-lt"/>
                <a:cs typeface="+mn-lt"/>
              </a:rPr>
              <a:t> [0.42, -0.14, 0.15, 0.81</a:t>
            </a:r>
            <a:r>
              <a:rPr lang="en-GB" sz="1600" dirty="0">
                <a:solidFill>
                  <a:schemeClr val="tx1"/>
                </a:solidFill>
              </a:rPr>
              <a:t>, (…)</a:t>
            </a:r>
            <a:r>
              <a:rPr lang="en-GB" sz="1600" dirty="0">
                <a:solidFill>
                  <a:schemeClr val="tx1"/>
                </a:solidFill>
                <a:ea typeface="+mn-lt"/>
                <a:cs typeface="+mn-lt"/>
              </a:rPr>
              <a:t>]</a:t>
            </a:r>
          </a:p>
          <a:p>
            <a:pPr algn="ctr"/>
            <a:endParaRPr lang="en-GB" sz="20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517141-C6CC-4893-2BDD-EB5ACF163228}"/>
              </a:ext>
            </a:extLst>
          </p:cNvPr>
          <p:cNvSpPr/>
          <p:nvPr/>
        </p:nvSpPr>
        <p:spPr>
          <a:xfrm>
            <a:off x="395891" y="3514951"/>
            <a:ext cx="2984138" cy="564880"/>
          </a:xfrm>
          <a:prstGeom prst="rect">
            <a:avLst/>
          </a:prstGeom>
          <a:solidFill>
            <a:srgbClr val="E5E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because</a:t>
            </a:r>
            <a:endParaRPr lang="en-GB" sz="1600" b="1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 </a:t>
            </a:r>
            <a:r>
              <a:rPr lang="en-GB" sz="1600" dirty="0">
                <a:solidFill>
                  <a:schemeClr val="tx1"/>
                </a:solidFill>
              </a:rPr>
              <a:t>[0.42, 0.46, 0.12, -0.99, (…)]</a:t>
            </a:r>
            <a:endParaRPr lang="en-GB" sz="1600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C1884D-8C49-17B9-3127-FD4AEBA016D0}"/>
              </a:ext>
            </a:extLst>
          </p:cNvPr>
          <p:cNvSpPr/>
          <p:nvPr/>
        </p:nvSpPr>
        <p:spPr>
          <a:xfrm>
            <a:off x="395891" y="4267412"/>
            <a:ext cx="2984138" cy="564880"/>
          </a:xfrm>
          <a:prstGeom prst="rect">
            <a:avLst/>
          </a:prstGeom>
          <a:solidFill>
            <a:srgbClr val="E5E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not</a:t>
            </a:r>
            <a:endParaRPr lang="en-GB" sz="1600" b="1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 </a:t>
            </a:r>
            <a:r>
              <a:rPr lang="en-GB" sz="1600" dirty="0">
                <a:solidFill>
                  <a:schemeClr val="tx1"/>
                </a:solidFill>
              </a:rPr>
              <a:t>[0.42, 0.84, 0.-66, 0.76, (…)]</a:t>
            </a:r>
            <a:endParaRPr lang="en-GB" sz="1600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9FA853-D5A4-D142-83DB-44F21265F59E}"/>
              </a:ext>
            </a:extLst>
          </p:cNvPr>
          <p:cNvSpPr/>
          <p:nvPr/>
        </p:nvSpPr>
        <p:spPr>
          <a:xfrm>
            <a:off x="395891" y="5059675"/>
            <a:ext cx="2984138" cy="564880"/>
          </a:xfrm>
          <a:prstGeom prst="rect">
            <a:avLst/>
          </a:prstGeom>
          <a:solidFill>
            <a:srgbClr val="E5E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eating</a:t>
            </a:r>
            <a:endParaRPr lang="en-GB" sz="1600" b="1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 </a:t>
            </a:r>
            <a:r>
              <a:rPr lang="en-GB" sz="1600" dirty="0">
                <a:solidFill>
                  <a:schemeClr val="tx1"/>
                </a:solidFill>
              </a:rPr>
              <a:t>[0.49, 0.24, 0.12, 0.21, (…)]</a:t>
            </a:r>
            <a:endParaRPr lang="en-GB" sz="1600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36E8C6-4B11-A29C-EDF7-EC288A3151FD}"/>
              </a:ext>
            </a:extLst>
          </p:cNvPr>
          <p:cNvSpPr/>
          <p:nvPr/>
        </p:nvSpPr>
        <p:spPr>
          <a:xfrm>
            <a:off x="0" y="6574702"/>
            <a:ext cx="12192000" cy="964712"/>
          </a:xfrm>
          <a:prstGeom prst="rect">
            <a:avLst/>
          </a:prstGeom>
          <a:solidFill>
            <a:srgbClr val="E5E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3A61B8-92BA-1AE3-8B67-0601802A165F}"/>
              </a:ext>
            </a:extLst>
          </p:cNvPr>
          <p:cNvSpPr/>
          <p:nvPr/>
        </p:nvSpPr>
        <p:spPr>
          <a:xfrm>
            <a:off x="395890" y="5794447"/>
            <a:ext cx="2984138" cy="564880"/>
          </a:xfrm>
          <a:prstGeom prst="rect">
            <a:avLst/>
          </a:prstGeom>
          <a:solidFill>
            <a:srgbClr val="E5E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cs typeface="Calibri"/>
              </a:rPr>
              <a:t>Dead</a:t>
            </a:r>
            <a:endParaRPr lang="en-GB" sz="160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169AB0-5509-6EEE-A416-C417A801E4C9}"/>
              </a:ext>
            </a:extLst>
          </p:cNvPr>
          <p:cNvSpPr/>
          <p:nvPr/>
        </p:nvSpPr>
        <p:spPr>
          <a:xfrm>
            <a:off x="10338128" y="4549852"/>
            <a:ext cx="1091170" cy="5809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cs typeface="Calibri"/>
              </a:rPr>
              <a:t>Alive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cs typeface="Calibri"/>
              </a:rPr>
              <a:t>62%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F4A31F-75BE-C026-EEEC-C8C9753F5C84}"/>
              </a:ext>
            </a:extLst>
          </p:cNvPr>
          <p:cNvSpPr/>
          <p:nvPr/>
        </p:nvSpPr>
        <p:spPr>
          <a:xfrm>
            <a:off x="10250211" y="3331377"/>
            <a:ext cx="1252139" cy="580922"/>
          </a:xfrm>
          <a:prstGeom prst="rect">
            <a:avLst/>
          </a:prstGeom>
          <a:solidFill>
            <a:srgbClr val="E5E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cs typeface="Calibri"/>
              </a:rPr>
              <a:t>Probability Generator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D361AE-7C7D-09A9-98FD-DDED4159700A}"/>
              </a:ext>
            </a:extLst>
          </p:cNvPr>
          <p:cNvCxnSpPr>
            <a:cxnSpLocks/>
          </p:cNvCxnSpPr>
          <p:nvPr/>
        </p:nvCxnSpPr>
        <p:spPr>
          <a:xfrm>
            <a:off x="9389097" y="3514951"/>
            <a:ext cx="7704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4AF8B6-F785-29C1-AB35-74760C723392}"/>
              </a:ext>
            </a:extLst>
          </p:cNvPr>
          <p:cNvSpPr/>
          <p:nvPr/>
        </p:nvSpPr>
        <p:spPr>
          <a:xfrm>
            <a:off x="7466979" y="5696231"/>
            <a:ext cx="1805043" cy="564880"/>
          </a:xfrm>
          <a:prstGeom prst="rect">
            <a:avLst/>
          </a:prstGeom>
          <a:solidFill>
            <a:srgbClr val="E5E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ea typeface="+mn-lt"/>
                <a:cs typeface="+mn-lt"/>
              </a:rPr>
              <a:t> [0.12, 0.44, 0.62,  -0.29 (...)]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5E69A4-D9F7-3E42-DFAD-675418601101}"/>
              </a:ext>
            </a:extLst>
          </p:cNvPr>
          <p:cNvCxnSpPr>
            <a:cxnSpLocks/>
          </p:cNvCxnSpPr>
          <p:nvPr/>
        </p:nvCxnSpPr>
        <p:spPr>
          <a:xfrm>
            <a:off x="10883713" y="4079831"/>
            <a:ext cx="0" cy="3739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0EA0DE-36C1-1418-2BE9-164218A4308F}"/>
              </a:ext>
            </a:extLst>
          </p:cNvPr>
          <p:cNvCxnSpPr>
            <a:cxnSpLocks/>
          </p:cNvCxnSpPr>
          <p:nvPr/>
        </p:nvCxnSpPr>
        <p:spPr>
          <a:xfrm>
            <a:off x="3527339" y="6082047"/>
            <a:ext cx="3729803" cy="9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A9B4A07-49D8-A38E-B441-B35A10D3D977}"/>
              </a:ext>
            </a:extLst>
          </p:cNvPr>
          <p:cNvCxnSpPr>
            <a:cxnSpLocks/>
          </p:cNvCxnSpPr>
          <p:nvPr/>
        </p:nvCxnSpPr>
        <p:spPr>
          <a:xfrm flipV="1">
            <a:off x="8349774" y="5222449"/>
            <a:ext cx="0" cy="3781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EFEC7F-4454-A417-22CE-39C746641998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8369502" y="3789000"/>
            <a:ext cx="0" cy="6648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Diagram&#10;&#10;Description automatically generated">
            <a:extLst>
              <a:ext uri="{FF2B5EF4-FFF2-40B4-BE49-F238E27FC236}">
                <a16:creationId xmlns:a16="http://schemas.microsoft.com/office/drawing/2014/main" id="{BBEF1000-9F45-6DA5-A1F5-710C2E641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44" t="14059" r="47308" b="16287"/>
          <a:stretch/>
        </p:blipFill>
        <p:spPr>
          <a:xfrm>
            <a:off x="3589866" y="1767790"/>
            <a:ext cx="3667276" cy="363664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0E9D628-0F8E-E2E0-0A3F-8EDF038EB5E0}"/>
              </a:ext>
            </a:extLst>
          </p:cNvPr>
          <p:cNvSpPr/>
          <p:nvPr/>
        </p:nvSpPr>
        <p:spPr>
          <a:xfrm>
            <a:off x="7466980" y="3224120"/>
            <a:ext cx="1805043" cy="564880"/>
          </a:xfrm>
          <a:prstGeom prst="rect">
            <a:avLst/>
          </a:prstGeom>
          <a:solidFill>
            <a:srgbClr val="E5E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ea typeface="+mn-lt"/>
                <a:cs typeface="+mn-lt"/>
              </a:rPr>
              <a:t> [-0.02, 0.11, 0.12,  -0.99 (...)]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6BA966-735F-61C2-1882-4C56D608389C}"/>
              </a:ext>
            </a:extLst>
          </p:cNvPr>
          <p:cNvSpPr/>
          <p:nvPr/>
        </p:nvSpPr>
        <p:spPr>
          <a:xfrm>
            <a:off x="7466980" y="4549852"/>
            <a:ext cx="1805043" cy="564880"/>
          </a:xfrm>
          <a:prstGeom prst="rect">
            <a:avLst/>
          </a:prstGeom>
          <a:solidFill>
            <a:srgbClr val="E5E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ea typeface="+mn-lt"/>
                <a:cs typeface="+mn-lt"/>
              </a:rPr>
              <a:t>Loss Function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6049C2-FAF8-4038-0366-3B23ABCDC6CA}"/>
              </a:ext>
            </a:extLst>
          </p:cNvPr>
          <p:cNvSpPr/>
          <p:nvPr/>
        </p:nvSpPr>
        <p:spPr>
          <a:xfrm>
            <a:off x="5201558" y="4549852"/>
            <a:ext cx="1805043" cy="564880"/>
          </a:xfrm>
          <a:prstGeom prst="rect">
            <a:avLst/>
          </a:prstGeom>
          <a:solidFill>
            <a:srgbClr val="E5E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ea typeface="+mn-lt"/>
                <a:cs typeface="+mn-lt"/>
              </a:rPr>
              <a:t>Updated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ea typeface="+mn-lt"/>
                <a:cs typeface="+mn-lt"/>
              </a:rPr>
              <a:t>Weights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09D9833-63A7-F606-6632-8AE988FB6BD7}"/>
              </a:ext>
            </a:extLst>
          </p:cNvPr>
          <p:cNvCxnSpPr>
            <a:cxnSpLocks/>
          </p:cNvCxnSpPr>
          <p:nvPr/>
        </p:nvCxnSpPr>
        <p:spPr>
          <a:xfrm flipH="1">
            <a:off x="7033384" y="4832292"/>
            <a:ext cx="3745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96276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3146</Words>
  <Application>Microsoft Macintosh PowerPoint</Application>
  <PresentationFormat>Widescreen</PresentationFormat>
  <Paragraphs>224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Droid Sans Mono</vt:lpstr>
      <vt:lpstr>Museo Slab 700</vt:lpstr>
      <vt:lpstr>Roboto Slab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Farrell</dc:creator>
  <cp:lastModifiedBy>Sean Farrell</cp:lastModifiedBy>
  <cp:revision>3</cp:revision>
  <dcterms:created xsi:type="dcterms:W3CDTF">2022-07-17T17:13:38Z</dcterms:created>
  <dcterms:modified xsi:type="dcterms:W3CDTF">2025-10-30T10:24:32Z</dcterms:modified>
</cp:coreProperties>
</file>