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86" r:id="rId4"/>
    <p:sldId id="287" r:id="rId5"/>
    <p:sldId id="288" r:id="rId6"/>
    <p:sldId id="290" r:id="rId7"/>
    <p:sldId id="289" r:id="rId8"/>
    <p:sldId id="258" r:id="rId9"/>
    <p:sldId id="283" r:id="rId10"/>
    <p:sldId id="282" r:id="rId11"/>
    <p:sldId id="270" r:id="rId12"/>
    <p:sldId id="260" r:id="rId13"/>
    <p:sldId id="264" r:id="rId14"/>
    <p:sldId id="272" r:id="rId15"/>
    <p:sldId id="257" r:id="rId16"/>
    <p:sldId id="278" r:id="rId17"/>
    <p:sldId id="262" r:id="rId18"/>
    <p:sldId id="279" r:id="rId19"/>
    <p:sldId id="280" r:id="rId20"/>
    <p:sldId id="263" r:id="rId21"/>
    <p:sldId id="284" r:id="rId22"/>
    <p:sldId id="277" r:id="rId23"/>
    <p:sldId id="276" r:id="rId24"/>
    <p:sldId id="274" r:id="rId25"/>
    <p:sldId id="281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CFC"/>
    <a:srgbClr val="5BD65D"/>
    <a:srgbClr val="27DF3B"/>
    <a:srgbClr val="FF8BFF"/>
    <a:srgbClr val="183617"/>
    <a:srgbClr val="E252F7"/>
    <a:srgbClr val="EEF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16D39F-0CDE-6C44-96B3-A176D48932A7}" v="1028" dt="2023-07-18T23:31:29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27"/>
    <p:restoredTop sz="96327"/>
  </p:normalViewPr>
  <p:slideViewPr>
    <p:cSldViewPr snapToGrid="0">
      <p:cViewPr varScale="1">
        <p:scale>
          <a:sx n="149" d="100"/>
          <a:sy n="149" d="100"/>
        </p:scale>
        <p:origin x="5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B1CB6-CB8D-C362-20E6-54A690894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7898F-6D53-FE31-CC1F-0BA4604C6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5797F-56D0-4518-9922-9823044F2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FA68-3666-114B-823B-30B9404A2B9D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FAEDB-AF94-DCD9-2727-34F2EDCAB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41BEA-1ECB-D6F6-E0D9-F618E5AD3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073F-A36D-9344-B1C4-E4974BFDA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99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7E44C-BF60-9858-750F-A359999A6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9079-B51A-5B89-67F6-C50DF966C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F7BF8-CC8C-1535-E37F-E9B1B52A8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FA68-3666-114B-823B-30B9404A2B9D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F21EF-06F5-9969-95FE-5065D0283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73243-34D5-756C-4AC1-ED1B2A526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073F-A36D-9344-B1C4-E4974BFDA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71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A06851-763A-1BC9-D79B-2182306E4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CDA0C-7660-12D3-4471-6786993A5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53903-54D1-A69F-40BA-761394DF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FA68-3666-114B-823B-30B9404A2B9D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ED436-F3EC-3507-F42E-85D42864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9317-B698-42E0-FBB6-754CC0A2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073F-A36D-9344-B1C4-E4974BFDA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13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B8C21-8DE6-4C31-484D-9489100F9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07836-5B50-8183-FE1D-11500B623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BE6DD-56BD-51C0-8F30-110D8DC84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FA68-3666-114B-823B-30B9404A2B9D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97111-1661-B07E-7F58-A57BE1C86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E7CFB-917A-71C4-2836-E4A0140C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073F-A36D-9344-B1C4-E4974BFDA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81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805F-A2E6-238C-CE67-A7B3F59E7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3776E-71A7-0757-08F8-6F23B0F38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33037-FCE2-DC91-11CB-128DF16E6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FA68-3666-114B-823B-30B9404A2B9D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90F60-A66E-21CE-7D0F-23BE2AC8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7ABB1-B975-CD3A-87D0-0B2751938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073F-A36D-9344-B1C4-E4974BFDA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11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0999-A741-EF86-B20F-E7AC3B244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A7479-1D9D-3609-9476-4A1925768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36B77-4027-4A5D-384C-03818EA24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B9B04-3FC7-FDBE-93B3-46B05F5B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FA68-3666-114B-823B-30B9404A2B9D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CAA19-8EC4-7E3B-C1C8-013734B8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E8A7A-FE52-CA40-A927-27D9E78C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073F-A36D-9344-B1C4-E4974BFDA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3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4C5AB-01F4-0D25-26B5-06FEB646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4112C-524C-0D1A-FE16-C2A0985F6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10BE0-6ACD-8849-220E-5413BBD61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AEA52-3DC3-9626-2091-2DE5D4357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1AFFA3-5C04-551D-961A-19FA44C3C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ABBB3E-40E9-E416-B6CA-9B276AD29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FA68-3666-114B-823B-30B9404A2B9D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047610-58D5-5E50-FB7C-0F90A124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A84659-B667-E675-27F8-F3F9C760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073F-A36D-9344-B1C4-E4974BFDA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90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59A8F-E71B-BF6E-24FC-BDAFB73E7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C52BC-DD76-BDE2-2E29-2EA2294D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FA68-3666-114B-823B-30B9404A2B9D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E7DA3-5C84-1FE9-0046-70294879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21630-77C5-A9A7-FBC4-9A87F399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073F-A36D-9344-B1C4-E4974BFDA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8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651BE-D4C2-01C8-4809-AF55CB60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FA68-3666-114B-823B-30B9404A2B9D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2C3B3-E9B5-9C5B-CFA1-0D3E65D4E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1437C-5E09-FE96-0971-B9800C01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073F-A36D-9344-B1C4-E4974BFDA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62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8146C-4133-9C9C-68DB-34AC6D520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5C8A1-71B6-CFC1-E639-F66869289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1D1C9-BEBA-FBD3-6F1C-C6581A2CA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88500-2BC1-B641-C65F-7074D407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FA68-3666-114B-823B-30B9404A2B9D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A0047-8336-E524-2F63-1E1491BB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948E7-30F0-2AA5-D981-433B1D231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073F-A36D-9344-B1C4-E4974BFDA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12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399D-A00F-79FB-066A-73A30AB80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1D0273-A5D0-1597-F2C9-5046E8A163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FCE72-BED9-2B50-797E-8FD3CE51F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59A67-6D74-AA78-8642-4E706095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FA68-3666-114B-823B-30B9404A2B9D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556EA-F1D7-2497-DF2F-565C1D617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F6EE4-00ED-9D04-B06A-D1C7E6DF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073F-A36D-9344-B1C4-E4974BFDA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9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BDA5EE-6C4C-4669-5353-2568807C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B6715-1894-AAF0-E7B8-461C42AE8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79E0F-4026-A8D8-4915-DECD1AAFB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3FA68-3666-114B-823B-30B9404A2B9D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90BE5-5006-5E7A-605A-08D165A5A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6B09A-F0C5-0B8D-51C5-3D4C9C84F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A073F-A36D-9344-B1C4-E4974BFDA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0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9C15A6A-04D5-7498-8696-772E6847C5E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6948F0F-7D6F-E740-EA7E-EBE1485F2CB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D2B09B0-066B-D2B5-533C-B510B679F243}"/>
                </a:ext>
              </a:extLst>
            </p:cNvPr>
            <p:cNvSpPr/>
            <p:nvPr/>
          </p:nvSpPr>
          <p:spPr>
            <a:xfrm>
              <a:off x="195943" y="222069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090B069-1DE7-7D1D-8DFC-CC82FFAC5D3C}"/>
              </a:ext>
            </a:extLst>
          </p:cNvPr>
          <p:cNvSpPr/>
          <p:nvPr/>
        </p:nvSpPr>
        <p:spPr>
          <a:xfrm>
            <a:off x="287383" y="222069"/>
            <a:ext cx="5808617" cy="64661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87882-3BB3-7C27-1DBC-0A6EC710A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555" y="577262"/>
            <a:ext cx="5061935" cy="2641389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4800" b="1" kern="100" dirty="0">
                <a:effectLst/>
                <a:latin typeface=""/>
                <a:ea typeface="Silom" pitchFamily="2" charset="-34"/>
                <a:cs typeface="Times New Roman" panose="02020603050405020304" pitchFamily="18" charset="0"/>
              </a:rPr>
              <a:t>Can CatGPT</a:t>
            </a:r>
            <a:br>
              <a:rPr lang="en-GB" sz="4800" b="1" kern="100" dirty="0">
                <a:effectLst/>
                <a:latin typeface=""/>
                <a:ea typeface="Silom" pitchFamily="2" charset="-34"/>
                <a:cs typeface="Times New Roman" panose="02020603050405020304" pitchFamily="18" charset="0"/>
              </a:rPr>
            </a:br>
            <a:r>
              <a:rPr lang="en-GB" sz="4800" b="1" kern="100" dirty="0">
                <a:latin typeface=""/>
                <a:ea typeface="Silom" pitchFamily="2" charset="-34"/>
                <a:cs typeface="Times New Roman" panose="02020603050405020304" pitchFamily="18" charset="0"/>
              </a:rPr>
              <a:t>H</a:t>
            </a:r>
            <a:r>
              <a:rPr lang="en-GB" sz="4800" b="1" kern="100" dirty="0">
                <a:effectLst/>
                <a:latin typeface=""/>
                <a:ea typeface="Silom" pitchFamily="2" charset="-34"/>
                <a:cs typeface="Times New Roman" panose="02020603050405020304" pitchFamily="18" charset="0"/>
              </a:rPr>
              <a:t>elp Prevent the Next Apocalypse?</a:t>
            </a:r>
            <a:endParaRPr lang="en-GB" sz="4800" b="1" dirty="0">
              <a:latin typeface="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86E83-FD9C-C4F4-0A0C-D3D1B1E78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555" y="3437128"/>
            <a:ext cx="3933306" cy="39140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2800" dirty="0">
                <a:latin typeface=""/>
              </a:rPr>
              <a:t>Sean Farrell</a:t>
            </a:r>
          </a:p>
        </p:txBody>
      </p:sp>
      <p:pic>
        <p:nvPicPr>
          <p:cNvPr id="2050" name="Picture 2" descr="ChatGPT graphic">
            <a:extLst>
              <a:ext uri="{FF2B5EF4-FFF2-40B4-BE49-F238E27FC236}">
                <a16:creationId xmlns:a16="http://schemas.microsoft.com/office/drawing/2014/main" id="{64C5EF2C-DAB2-5B4A-38D7-6C6BE950E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168" y="1160468"/>
            <a:ext cx="4485462" cy="4485462"/>
          </a:xfrm>
          <a:prstGeom prst="rect">
            <a:avLst/>
          </a:prstGeom>
          <a:noFill/>
          <a:effectLst>
            <a:outerShdw blurRad="192692" dist="64423" dir="2700000" sx="101816" sy="101816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1C36E99B-39EA-5893-C38F-67065F5960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87208" y="5074291"/>
            <a:ext cx="1477231" cy="656547"/>
          </a:xfrm>
          <a:prstGeom prst="rect">
            <a:avLst/>
          </a:prstGeom>
        </p:spPr>
      </p:pic>
      <p:pic>
        <p:nvPicPr>
          <p:cNvPr id="2052" name="Picture 4" descr="Simple Cat Icons - Free SVG &amp; PNG Simple Cat Images - Noun ...">
            <a:extLst>
              <a:ext uri="{FF2B5EF4-FFF2-40B4-BE49-F238E27FC236}">
                <a16:creationId xmlns:a16="http://schemas.microsoft.com/office/drawing/2014/main" id="{0D6D379F-65B3-E716-C99F-993B30C1E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87" y="1434353"/>
            <a:ext cx="4296485" cy="429648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77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2B5C521-94CF-A016-3C16-21E9592B65B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5A2BDED-DB4E-9C92-A877-51BD6823839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3A83CFA-F49A-CC94-77AD-FE3F78FF5318}"/>
                </a:ext>
              </a:extLst>
            </p:cNvPr>
            <p:cNvSpPr/>
            <p:nvPr/>
          </p:nvSpPr>
          <p:spPr>
            <a:xfrm>
              <a:off x="195943" y="222069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F990B3E-584E-DA18-50BC-828F145484DD}"/>
              </a:ext>
            </a:extLst>
          </p:cNvPr>
          <p:cNvSpPr/>
          <p:nvPr/>
        </p:nvSpPr>
        <p:spPr>
          <a:xfrm>
            <a:off x="4830193" y="2589606"/>
            <a:ext cx="2531614" cy="79093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8260C-D7F1-492D-B0FC-33136213077C}"/>
              </a:ext>
            </a:extLst>
          </p:cNvPr>
          <p:cNvSpPr txBox="1"/>
          <p:nvPr/>
        </p:nvSpPr>
        <p:spPr>
          <a:xfrm>
            <a:off x="408470" y="2655988"/>
            <a:ext cx="4421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Mitochondria is the ...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4ED005-BDDD-6E03-EC16-57ECC3A49F0E}"/>
              </a:ext>
            </a:extLst>
          </p:cNvPr>
          <p:cNvSpPr txBox="1">
            <a:spLocks/>
          </p:cNvSpPr>
          <p:nvPr/>
        </p:nvSpPr>
        <p:spPr>
          <a:xfrm>
            <a:off x="7208131" y="2909047"/>
            <a:ext cx="59208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43372E-AE21-31DB-FEB6-364076BA0F8C}"/>
              </a:ext>
            </a:extLst>
          </p:cNvPr>
          <p:cNvSpPr txBox="1"/>
          <p:nvPr/>
        </p:nvSpPr>
        <p:spPr>
          <a:xfrm>
            <a:off x="4830193" y="2665575"/>
            <a:ext cx="4675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Powerhouse  </a:t>
            </a:r>
            <a:r>
              <a:rPr lang="en-GB" sz="3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of the cell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94E35CA-D61F-4D44-A1F0-6862899760C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Task: Next Word Prediction</a:t>
            </a:r>
          </a:p>
        </p:txBody>
      </p:sp>
    </p:spTree>
    <p:extLst>
      <p:ext uri="{BB962C8B-B14F-4D97-AF65-F5344CB8AC3E}">
        <p14:creationId xmlns:p14="http://schemas.microsoft.com/office/powerpoint/2010/main" val="317383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2B5C521-94CF-A016-3C16-21E9592B65B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5A2BDED-DB4E-9C92-A877-51BD6823839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3A83CFA-F49A-CC94-77AD-FE3F78FF5318}"/>
                </a:ext>
              </a:extLst>
            </p:cNvPr>
            <p:cNvSpPr/>
            <p:nvPr/>
          </p:nvSpPr>
          <p:spPr>
            <a:xfrm>
              <a:off x="195943" y="222069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F990B3E-584E-DA18-50BC-828F145484DD}"/>
              </a:ext>
            </a:extLst>
          </p:cNvPr>
          <p:cNvSpPr/>
          <p:nvPr/>
        </p:nvSpPr>
        <p:spPr>
          <a:xfrm>
            <a:off x="4830193" y="2589606"/>
            <a:ext cx="2531614" cy="79093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8260C-D7F1-492D-B0FC-33136213077C}"/>
              </a:ext>
            </a:extLst>
          </p:cNvPr>
          <p:cNvSpPr txBox="1"/>
          <p:nvPr/>
        </p:nvSpPr>
        <p:spPr>
          <a:xfrm>
            <a:off x="408470" y="2655988"/>
            <a:ext cx="4421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Mitochondria is the ...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4ED005-BDDD-6E03-EC16-57ECC3A49F0E}"/>
              </a:ext>
            </a:extLst>
          </p:cNvPr>
          <p:cNvSpPr txBox="1">
            <a:spLocks/>
          </p:cNvSpPr>
          <p:nvPr/>
        </p:nvSpPr>
        <p:spPr>
          <a:xfrm>
            <a:off x="7208131" y="2909047"/>
            <a:ext cx="59208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43372E-AE21-31DB-FEB6-364076BA0F8C}"/>
              </a:ext>
            </a:extLst>
          </p:cNvPr>
          <p:cNvSpPr txBox="1"/>
          <p:nvPr/>
        </p:nvSpPr>
        <p:spPr>
          <a:xfrm>
            <a:off x="4830193" y="2665575"/>
            <a:ext cx="4675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Powerhouse  </a:t>
            </a:r>
            <a:r>
              <a:rPr lang="en-GB" sz="3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of the cell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DCB46-4C9F-C6BC-AE60-6E7B83D43C8B}"/>
              </a:ext>
            </a:extLst>
          </p:cNvPr>
          <p:cNvSpPr txBox="1"/>
          <p:nvPr/>
        </p:nvSpPr>
        <p:spPr>
          <a:xfrm>
            <a:off x="5038011" y="3979059"/>
            <a:ext cx="7093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Organelle     </a:t>
            </a:r>
            <a:r>
              <a:rPr lang="en-GB" sz="36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found in all human cells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8137E05-1E16-5015-A458-55A0D5A92F16}"/>
              </a:ext>
            </a:extLst>
          </p:cNvPr>
          <p:cNvSpPr/>
          <p:nvPr/>
        </p:nvSpPr>
        <p:spPr>
          <a:xfrm>
            <a:off x="4830193" y="3906760"/>
            <a:ext cx="2531614" cy="79093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94E35CA-D61F-4D44-A1F0-6862899760C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Task: Next Word Prediction</a:t>
            </a:r>
          </a:p>
        </p:txBody>
      </p:sp>
      <p:sp>
        <p:nvSpPr>
          <p:cNvPr id="2" name="Multiply 1">
            <a:extLst>
              <a:ext uri="{FF2B5EF4-FFF2-40B4-BE49-F238E27FC236}">
                <a16:creationId xmlns:a16="http://schemas.microsoft.com/office/drawing/2014/main" id="{437A3E98-5B60-26F4-C674-728D1A4B4323}"/>
              </a:ext>
            </a:extLst>
          </p:cNvPr>
          <p:cNvSpPr/>
          <p:nvPr/>
        </p:nvSpPr>
        <p:spPr>
          <a:xfrm>
            <a:off x="5416965" y="2310902"/>
            <a:ext cx="1405289" cy="138603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002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2D417ED-A85E-5813-F2A9-06D1BBA4C37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04F0E16-62F6-0FDC-B087-59C24A0FF43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08228D-59D0-A4CA-FE90-0107FA5CA839}"/>
                </a:ext>
              </a:extLst>
            </p:cNvPr>
            <p:cNvSpPr/>
            <p:nvPr/>
          </p:nvSpPr>
          <p:spPr>
            <a:xfrm>
              <a:off x="195943" y="222069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76A1EC-DA96-C64B-21E7-FEB286DA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3. Neural Networks: Backwards Pass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52D712-46BA-FE54-8DB0-0342C3089396}"/>
              </a:ext>
            </a:extLst>
          </p:cNvPr>
          <p:cNvSpPr txBox="1"/>
          <p:nvPr/>
        </p:nvSpPr>
        <p:spPr>
          <a:xfrm>
            <a:off x="6888481" y="2130365"/>
            <a:ext cx="416348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D4D4D4"/>
                </a:solidFill>
                <a:latin typeface="Droid Sans Mono"/>
              </a:rPr>
              <a:t> (-0.8370),</a:t>
            </a:r>
            <a:r>
              <a:rPr lang="en-US" sz="1800" dirty="0">
                <a:solidFill>
                  <a:srgbClr val="569CD6"/>
                </a:solidFill>
                <a:latin typeface="Droid Sans Mono"/>
              </a:rPr>
              <a:t> (-0.9963),</a:t>
            </a:r>
            <a:r>
              <a:rPr lang="en-US" sz="1800" dirty="0">
                <a:solidFill>
                  <a:srgbClr val="DCDCAA"/>
                </a:solidFill>
                <a:latin typeface="Droid Sans Mono"/>
              </a:rPr>
              <a:t> (1.0568),</a:t>
            </a:r>
            <a:r>
              <a:rPr lang="en-US" sz="1800" dirty="0">
                <a:solidFill>
                  <a:srgbClr val="6A9955"/>
                </a:solidFill>
                <a:latin typeface="Droid Sans Mono"/>
              </a:rPr>
              <a:t> (1.4176),</a:t>
            </a:r>
            <a:r>
              <a:rPr lang="en-US" sz="1800" dirty="0">
                <a:solidFill>
                  <a:srgbClr val="CE9178"/>
                </a:solidFill>
                <a:latin typeface="Droid Sans Mono"/>
              </a:rPr>
              <a:t> (0.5535),</a:t>
            </a:r>
            <a:r>
              <a:rPr lang="en-US" sz="1800" dirty="0">
                <a:solidFill>
                  <a:srgbClr val="9CDCFE"/>
                </a:solidFill>
                <a:latin typeface="Droid Sans Mono"/>
              </a:rPr>
              <a:t> (1.9373),</a:t>
            </a:r>
            <a:r>
              <a:rPr lang="en-US" sz="1800" dirty="0">
                <a:solidFill>
                  <a:srgbClr val="B5CEA8"/>
                </a:solidFill>
                <a:latin typeface="Droid Sans Mono"/>
              </a:rPr>
              <a:t> (1.5074),</a:t>
            </a:r>
            <a:r>
              <a:rPr lang="en-US" sz="1800" dirty="0">
                <a:solidFill>
                  <a:srgbClr val="4EC9B0"/>
                </a:solidFill>
                <a:latin typeface="Droid Sans Mono"/>
              </a:rPr>
              <a:t> (4.8390),</a:t>
            </a:r>
            <a:r>
              <a:rPr lang="en-US" sz="1800" b="1" dirty="0">
                <a:solidFill>
                  <a:srgbClr val="569CD6"/>
                </a:solidFill>
                <a:latin typeface="Droid Sans Mono"/>
              </a:rPr>
              <a:t> (-2.9668),</a:t>
            </a:r>
            <a:r>
              <a:rPr lang="en-US" sz="1800" dirty="0">
                <a:solidFill>
                  <a:srgbClr val="F44747"/>
                </a:solidFill>
                <a:latin typeface="Droid Sans Mono"/>
              </a:rPr>
              <a:t> (-1.0379),</a:t>
            </a:r>
            <a:r>
              <a:rPr lang="en-US" sz="1800" dirty="0">
                <a:solidFill>
                  <a:srgbClr val="D4D4D4"/>
                </a:solidFill>
                <a:latin typeface="Droid Sans Mono"/>
              </a:rPr>
              <a:t> (-0.3057),</a:t>
            </a:r>
            <a:r>
              <a:rPr lang="en-US" sz="1800" dirty="0">
                <a:solidFill>
                  <a:srgbClr val="569CD6"/>
                </a:solidFill>
                <a:latin typeface="Droid Sans Mono"/>
              </a:rPr>
              <a:t> (-4.2351),</a:t>
            </a:r>
            <a:r>
              <a:rPr lang="en-US" sz="1800" dirty="0">
                <a:solidFill>
                  <a:srgbClr val="DCDCAA"/>
                </a:solidFill>
                <a:latin typeface="Droid Sans Mono"/>
              </a:rPr>
              <a:t> (1.4341),</a:t>
            </a:r>
            <a:r>
              <a:rPr lang="en-US" sz="1800" dirty="0">
                <a:solidFill>
                  <a:srgbClr val="6A9955"/>
                </a:solidFill>
                <a:latin typeface="Droid Sans Mono"/>
              </a:rPr>
              <a:t> (-1.4620),</a:t>
            </a:r>
            <a:r>
              <a:rPr lang="en-US" sz="1800" dirty="0">
                <a:solidFill>
                  <a:srgbClr val="CE9178"/>
                </a:solidFill>
                <a:latin typeface="Droid Sans Mono"/>
              </a:rPr>
              <a:t> (-0.3731),</a:t>
            </a:r>
            <a:r>
              <a:rPr lang="en-US" sz="1800" dirty="0">
                <a:solidFill>
                  <a:srgbClr val="9CDCFE"/>
                </a:solidFill>
                <a:latin typeface="Droid Sans Mono"/>
              </a:rPr>
              <a:t> (1.8755),</a:t>
            </a:r>
            <a:r>
              <a:rPr lang="en-US" sz="1800" dirty="0">
                <a:solidFill>
                  <a:srgbClr val="B5CEA8"/>
                </a:solidFill>
                <a:latin typeface="Droid Sans Mono"/>
              </a:rPr>
              <a:t> (-1.4893),</a:t>
            </a:r>
            <a:r>
              <a:rPr lang="en-US" sz="1800" dirty="0">
                <a:solidFill>
                  <a:srgbClr val="4EC9B0"/>
                </a:solidFill>
                <a:latin typeface="Droid Sans Mono"/>
              </a:rPr>
              <a:t> (-2.8241),</a:t>
            </a:r>
            <a:r>
              <a:rPr lang="en-US" sz="1800" b="1" dirty="0">
                <a:solidFill>
                  <a:srgbClr val="569CD6"/>
                </a:solidFill>
                <a:latin typeface="Droid Sans Mono"/>
              </a:rPr>
              <a:t> (3.3332),</a:t>
            </a:r>
            <a:r>
              <a:rPr lang="en-US" sz="1800" dirty="0">
                <a:solidFill>
                  <a:srgbClr val="F44747"/>
                </a:solidFill>
                <a:latin typeface="Droid Sans Mono"/>
              </a:rPr>
              <a:t> (-0.0906),</a:t>
            </a:r>
            <a:r>
              <a:rPr lang="en-US" sz="1800" dirty="0">
                <a:solidFill>
                  <a:srgbClr val="D4D4D4"/>
                </a:solidFill>
                <a:latin typeface="Droid Sans Mono"/>
              </a:rPr>
              <a:t> (1.8898),</a:t>
            </a:r>
            <a:r>
              <a:rPr lang="en-US" sz="1800" dirty="0">
                <a:solidFill>
                  <a:srgbClr val="569CD6"/>
                </a:solidFill>
                <a:latin typeface="Droid Sans Mono"/>
              </a:rPr>
              <a:t> (0.8625),</a:t>
            </a:r>
            <a:r>
              <a:rPr lang="en-US" sz="1800" dirty="0">
                <a:solidFill>
                  <a:srgbClr val="DCDCAA"/>
                </a:solidFill>
                <a:latin typeface="Droid Sans Mono"/>
              </a:rPr>
              <a:t> (-1.7802),</a:t>
            </a:r>
            <a:r>
              <a:rPr lang="en-US" sz="1800" dirty="0">
                <a:solidFill>
                  <a:srgbClr val="6A9955"/>
                </a:solidFill>
                <a:latin typeface="Droid Sans Mono"/>
              </a:rPr>
              <a:t> (0.5090),</a:t>
            </a:r>
            <a:r>
              <a:rPr lang="en-US" sz="1800" dirty="0">
                <a:solidFill>
                  <a:srgbClr val="CE9178"/>
                </a:solidFill>
                <a:latin typeface="Droid Sans Mono"/>
              </a:rPr>
              <a:t> (4.2222),</a:t>
            </a:r>
            <a:r>
              <a:rPr lang="en-US" sz="1800" dirty="0">
                <a:solidFill>
                  <a:srgbClr val="9CDCFE"/>
                </a:solidFill>
                <a:latin typeface="Droid Sans Mono"/>
              </a:rPr>
              <a:t> (-2.3364),</a:t>
            </a:r>
            <a:r>
              <a:rPr lang="en-US" sz="1800" dirty="0">
                <a:solidFill>
                  <a:srgbClr val="B5CEA8"/>
                </a:solidFill>
                <a:latin typeface="Droid Sans Mono"/>
              </a:rPr>
              <a:t> (1.1773),</a:t>
            </a:r>
            <a:r>
              <a:rPr lang="en-US" sz="1800" dirty="0">
                <a:solidFill>
                  <a:srgbClr val="4EC9B0"/>
                </a:solidFill>
                <a:latin typeface="Droid Sans Mono"/>
              </a:rPr>
              <a:t> (1.8600),</a:t>
            </a:r>
            <a:r>
              <a:rPr lang="en-US" sz="1800" b="1" dirty="0">
                <a:solidFill>
                  <a:srgbClr val="569CD6"/>
                </a:solidFill>
                <a:latin typeface="Droid Sans Mono"/>
              </a:rPr>
              <a:t> (-0.3164),</a:t>
            </a:r>
            <a:r>
              <a:rPr lang="en-US" sz="1800" dirty="0">
                <a:solidFill>
                  <a:srgbClr val="F44747"/>
                </a:solidFill>
                <a:latin typeface="Droid Sans Mono"/>
              </a:rPr>
              <a:t> (0.2378),</a:t>
            </a:r>
            <a:r>
              <a:rPr lang="en-US" sz="1800" dirty="0">
                <a:solidFill>
                  <a:srgbClr val="D4D4D4"/>
                </a:solidFill>
                <a:latin typeface="Droid Sans Mono"/>
              </a:rPr>
              <a:t> (-2.1901),</a:t>
            </a:r>
            <a:r>
              <a:rPr lang="en-US" sz="1800" dirty="0">
                <a:solidFill>
                  <a:srgbClr val="569CD6"/>
                </a:solidFill>
                <a:latin typeface="Droid Sans Mono"/>
              </a:rPr>
              <a:t> (0.7255),</a:t>
            </a:r>
            <a:r>
              <a:rPr lang="en-US" sz="1800" dirty="0">
                <a:solidFill>
                  <a:srgbClr val="DCDCAA"/>
                </a:solidFill>
                <a:latin typeface="Droid Sans Mono"/>
              </a:rPr>
              <a:t> (0.9425),</a:t>
            </a:r>
            <a:r>
              <a:rPr lang="en-US" sz="1800" dirty="0">
                <a:solidFill>
                  <a:srgbClr val="6A9955"/>
                </a:solidFill>
                <a:latin typeface="Droid Sans Mono"/>
              </a:rPr>
              <a:t> (-1.8687),</a:t>
            </a:r>
            <a:r>
              <a:rPr lang="en-US" sz="1800" dirty="0">
                <a:solidFill>
                  <a:srgbClr val="CE9178"/>
                </a:solidFill>
                <a:latin typeface="Droid Sans Mono"/>
              </a:rPr>
              <a:t> (-0.2551),</a:t>
            </a:r>
            <a:r>
              <a:rPr lang="en-US" sz="1800" dirty="0">
                <a:solidFill>
                  <a:srgbClr val="9CDCFE"/>
                </a:solidFill>
                <a:latin typeface="Droid Sans Mono"/>
              </a:rPr>
              <a:t> (0.1737),</a:t>
            </a:r>
            <a:r>
              <a:rPr lang="en-US" sz="1800" dirty="0">
                <a:solidFill>
                  <a:srgbClr val="B5CEA8"/>
                </a:solidFill>
                <a:latin typeface="Droid Sans Mono"/>
              </a:rPr>
              <a:t> (-1.6383),</a:t>
            </a:r>
            <a:r>
              <a:rPr lang="en-US" sz="1800" dirty="0">
                <a:solidFill>
                  <a:srgbClr val="4EC9B0"/>
                </a:solidFill>
                <a:latin typeface="Droid Sans Mono"/>
              </a:rPr>
              <a:t> (1.0909),</a:t>
            </a:r>
            <a:r>
              <a:rPr lang="en-US" sz="1800" b="1" dirty="0">
                <a:solidFill>
                  <a:srgbClr val="569CD6"/>
                </a:solidFill>
                <a:latin typeface="Droid Sans Mono"/>
              </a:rPr>
              <a:t> (0.9690),</a:t>
            </a:r>
            <a:r>
              <a:rPr lang="en-US" sz="1800" dirty="0">
                <a:solidFill>
                  <a:srgbClr val="F44747"/>
                </a:solidFill>
                <a:latin typeface="Droid Sans Mono"/>
              </a:rPr>
              <a:t> (-0.1866),</a:t>
            </a:r>
            <a:r>
              <a:rPr lang="en-US" sz="1800" dirty="0">
                <a:solidFill>
                  <a:srgbClr val="D4D4D4"/>
                </a:solidFill>
                <a:latin typeface="Droid Sans Mono"/>
              </a:rPr>
              <a:t> (-0.4658),</a:t>
            </a:r>
            <a:r>
              <a:rPr lang="en-US" sz="1800" dirty="0">
                <a:solidFill>
                  <a:srgbClr val="569CD6"/>
                </a:solidFill>
                <a:latin typeface="Droid Sans Mono"/>
              </a:rPr>
              <a:t> (-0.6676),</a:t>
            </a:r>
            <a:r>
              <a:rPr lang="en-US" sz="1800" dirty="0">
                <a:solidFill>
                  <a:srgbClr val="DCDCAA"/>
                </a:solidFill>
                <a:latin typeface="Droid Sans Mono"/>
              </a:rPr>
              <a:t> (0.7904),</a:t>
            </a:r>
            <a:r>
              <a:rPr lang="en-US" sz="1800" dirty="0">
                <a:solidFill>
                  <a:srgbClr val="6A9955"/>
                </a:solidFill>
                <a:latin typeface="Droid Sans Mono"/>
              </a:rPr>
              <a:t> (-1.1645),</a:t>
            </a:r>
            <a:r>
              <a:rPr lang="en-US" sz="1800" dirty="0">
                <a:solidFill>
                  <a:srgbClr val="CE9178"/>
                </a:solidFill>
                <a:latin typeface="Droid Sans Mono"/>
              </a:rPr>
              <a:t> (-0.7734),</a:t>
            </a:r>
            <a:r>
              <a:rPr lang="en-US" sz="1800" dirty="0">
                <a:solidFill>
                  <a:srgbClr val="9CDCFE"/>
                </a:solidFill>
                <a:latin typeface="Droid Sans Mono"/>
              </a:rPr>
              <a:t> (-3.5555),</a:t>
            </a:r>
            <a:r>
              <a:rPr lang="en-US" sz="1800" dirty="0">
                <a:solidFill>
                  <a:srgbClr val="B5CEA8"/>
                </a:solidFill>
                <a:latin typeface="Droid Sans Mono"/>
              </a:rPr>
              <a:t> (-1.1131),</a:t>
            </a:r>
            <a:r>
              <a:rPr lang="en-US" sz="1800" dirty="0">
                <a:solidFill>
                  <a:srgbClr val="4EC9B0"/>
                </a:solidFill>
                <a:latin typeface="Droid Sans Mono"/>
              </a:rPr>
              <a:t> (-1.0456),</a:t>
            </a:r>
            <a:r>
              <a:rPr lang="en-US" sz="1800" b="1" dirty="0">
                <a:solidFill>
                  <a:srgbClr val="569CD6"/>
                </a:solidFill>
                <a:latin typeface="Droid Sans Mono"/>
              </a:rPr>
              <a:t> (0.4416),</a:t>
            </a:r>
            <a:r>
              <a:rPr lang="en-US" sz="1800" dirty="0">
                <a:solidFill>
                  <a:srgbClr val="F44747"/>
                </a:solidFill>
                <a:latin typeface="Droid Sans Mono"/>
              </a:rPr>
              <a:t> (1.2329),</a:t>
            </a:r>
            <a:r>
              <a:rPr lang="en-US" sz="1800" dirty="0">
                <a:solidFill>
                  <a:srgbClr val="D4D4D4"/>
                </a:solidFill>
                <a:latin typeface="Droid Sans Mono"/>
              </a:rPr>
              <a:t> (1.4033),</a:t>
            </a:r>
            <a:r>
              <a:rPr lang="en-US" sz="1800" dirty="0">
                <a:solidFill>
                  <a:srgbClr val="569CD6"/>
                </a:solidFill>
                <a:latin typeface="Droid Sans Mono"/>
              </a:rPr>
              <a:t> (1.1766),</a:t>
            </a:r>
            <a:r>
              <a:rPr lang="en-US" sz="1800" dirty="0">
                <a:solidFill>
                  <a:srgbClr val="DCDCAA"/>
                </a:solidFill>
                <a:latin typeface="Droid Sans Mono"/>
              </a:rPr>
              <a:t> (-2.2999),</a:t>
            </a:r>
            <a:r>
              <a:rPr lang="en-US" sz="1800" dirty="0">
                <a:solidFill>
                  <a:srgbClr val="6A9955"/>
                </a:solidFill>
                <a:latin typeface="Droid Sans Mono"/>
              </a:rPr>
              <a:t> (-0.4118),</a:t>
            </a:r>
            <a:r>
              <a:rPr lang="en-US" sz="1800" dirty="0">
                <a:solidFill>
                  <a:srgbClr val="CE9178"/>
                </a:solidFill>
                <a:latin typeface="Droid Sans Mono"/>
              </a:rPr>
              <a:t> (-0.1187),</a:t>
            </a:r>
            <a:r>
              <a:rPr lang="en-US" sz="1800" dirty="0">
                <a:solidFill>
                  <a:srgbClr val="9CDCFE"/>
                </a:solidFill>
                <a:latin typeface="Droid Sans Mono"/>
              </a:rPr>
              <a:t> (-0.1156),</a:t>
            </a:r>
            <a:r>
              <a:rPr lang="en-US" sz="1800" dirty="0">
                <a:solidFill>
                  <a:srgbClr val="B5CEA8"/>
                </a:solidFill>
                <a:latin typeface="Droid Sans Mono"/>
              </a:rPr>
              <a:t> (0.3535),</a:t>
            </a:r>
            <a:r>
              <a:rPr lang="en-US" sz="1800" dirty="0">
                <a:solidFill>
                  <a:srgbClr val="4EC9B0"/>
                </a:solidFill>
                <a:latin typeface="Droid Sans Mono"/>
              </a:rPr>
              <a:t> (-0.1656),</a:t>
            </a:r>
            <a:r>
              <a:rPr lang="en-US" sz="1800" b="1" dirty="0">
                <a:solidFill>
                  <a:srgbClr val="569CD6"/>
                </a:solidFill>
                <a:latin typeface="Droid Sans Mono"/>
              </a:rPr>
              <a:t> (-0.3172),</a:t>
            </a:r>
            <a:r>
              <a:rPr lang="en-US" sz="1800" dirty="0">
                <a:solidFill>
                  <a:srgbClr val="F44747"/>
                </a:solidFill>
                <a:latin typeface="Droid Sans Mono"/>
              </a:rPr>
              <a:t> (0.1175),</a:t>
            </a:r>
            <a:r>
              <a:rPr lang="en-US" sz="1800" dirty="0">
                <a:solidFill>
                  <a:srgbClr val="D4D4D4"/>
                </a:solidFill>
                <a:latin typeface="Droid Sans Mono"/>
              </a:rPr>
              <a:t> (-4.8242),</a:t>
            </a:r>
            <a:r>
              <a:rPr lang="en-US" sz="1800" dirty="0">
                <a:solidFill>
                  <a:srgbClr val="569CD6"/>
                </a:solidFill>
                <a:latin typeface="Droid Sans Mono"/>
              </a:rPr>
              <a:t> (2.8076),</a:t>
            </a:r>
            <a:r>
              <a:rPr lang="en-US" sz="1800" dirty="0">
                <a:solidFill>
                  <a:srgbClr val="DCDCAA"/>
                </a:solidFill>
                <a:latin typeface="Droid Sans Mono"/>
              </a:rPr>
              <a:t> (1.2973),</a:t>
            </a:r>
            <a:r>
              <a:rPr lang="en-US" sz="1800" dirty="0">
                <a:solidFill>
                  <a:srgbClr val="6A9955"/>
                </a:solidFill>
                <a:latin typeface="Droid Sans Mono"/>
              </a:rPr>
              <a:t> (-1.1101),</a:t>
            </a:r>
            <a:r>
              <a:rPr lang="en-US" sz="1800" dirty="0">
                <a:solidFill>
                  <a:srgbClr val="CE9178"/>
                </a:solidFill>
                <a:latin typeface="Droid Sans Mono"/>
              </a:rPr>
              <a:t> (0.8656),</a:t>
            </a:r>
            <a:r>
              <a:rPr lang="en-US" sz="1800" dirty="0">
                <a:solidFill>
                  <a:srgbClr val="9CDCFE"/>
                </a:solidFill>
                <a:latin typeface="Droid Sans Mono"/>
              </a:rPr>
              <a:t> (-0.4163),</a:t>
            </a:r>
            <a:r>
              <a:rPr lang="en-US" sz="1800" dirty="0">
                <a:solidFill>
                  <a:srgbClr val="B5CEA8"/>
                </a:solidFill>
                <a:latin typeface="Droid Sans Mono"/>
              </a:rPr>
              <a:t> (2.3488),</a:t>
            </a:r>
            <a:r>
              <a:rPr lang="en-US" sz="1800" dirty="0">
                <a:solidFill>
                  <a:srgbClr val="4EC9B0"/>
                </a:solidFill>
                <a:latin typeface="Droid Sans Mono"/>
              </a:rPr>
              <a:t> (-4.3332),</a:t>
            </a:r>
            <a:r>
              <a:rPr lang="en-US" sz="1800" b="1" dirty="0">
                <a:solidFill>
                  <a:srgbClr val="569CD6"/>
                </a:solidFill>
                <a:latin typeface="Droid Sans Mono"/>
              </a:rPr>
              <a:t> (0.2469),</a:t>
            </a:r>
            <a:r>
              <a:rPr lang="en-US" sz="1800" dirty="0">
                <a:solidFill>
                  <a:srgbClr val="F44747"/>
                </a:solidFill>
                <a:latin typeface="Droid Sans Mono"/>
              </a:rPr>
              <a:t> (-0.6439),</a:t>
            </a:r>
            <a:r>
              <a:rPr lang="en-US" sz="1800" dirty="0">
                <a:solidFill>
                  <a:srgbClr val="D4D4D4"/>
                </a:solidFill>
                <a:latin typeface="Droid Sans Mono"/>
              </a:rPr>
              <a:t> (-1.4424),</a:t>
            </a:r>
            <a:r>
              <a:rPr lang="en-US" sz="1800" dirty="0">
                <a:solidFill>
                  <a:srgbClr val="569CD6"/>
                </a:solidFill>
                <a:latin typeface="Droid Sans Mono"/>
              </a:rPr>
              <a:t> (0.1270),</a:t>
            </a:r>
            <a:r>
              <a:rPr lang="en-US" sz="1800" dirty="0">
                <a:solidFill>
                  <a:srgbClr val="DCDCAA"/>
                </a:solidFill>
                <a:latin typeface="Droid Sans Mono"/>
              </a:rPr>
              <a:t> (1.7528),</a:t>
            </a:r>
            <a:r>
              <a:rPr lang="en-US" sz="1800" dirty="0">
                <a:solidFill>
                  <a:srgbClr val="6A9955"/>
                </a:solidFill>
                <a:latin typeface="Droid Sans Mono"/>
              </a:rPr>
              <a:t> (-2.7184),</a:t>
            </a:r>
            <a:r>
              <a:rPr lang="en-US" sz="1800" dirty="0">
                <a:solidFill>
                  <a:srgbClr val="CE9178"/>
                </a:solidFill>
                <a:latin typeface="Droid Sans Mono"/>
              </a:rPr>
              <a:t> (1.4846),</a:t>
            </a:r>
            <a:r>
              <a:rPr lang="en-US" sz="1800" dirty="0">
                <a:solidFill>
                  <a:srgbClr val="9CDCFE"/>
                </a:solidFill>
                <a:latin typeface="Droid Sans Mono"/>
              </a:rPr>
              <a:t> (0.4549),</a:t>
            </a:r>
            <a:r>
              <a:rPr lang="en-US" sz="1800" dirty="0">
                <a:solidFill>
                  <a:srgbClr val="B5CEA8"/>
                </a:solidFill>
                <a:latin typeface="Droid Sans Mono"/>
              </a:rPr>
              <a:t> (-2.4588),</a:t>
            </a:r>
            <a:r>
              <a:rPr lang="en-US" sz="1800" dirty="0">
                <a:solidFill>
                  <a:srgbClr val="4EC9B0"/>
                </a:solidFill>
                <a:latin typeface="Droid Sans Mono"/>
              </a:rPr>
              <a:t> (2.0927),</a:t>
            </a:r>
            <a:r>
              <a:rPr lang="en-US" sz="1800" b="1" dirty="0">
                <a:solidFill>
                  <a:srgbClr val="569CD6"/>
                </a:solidFill>
                <a:latin typeface="Droid Sans Mono"/>
              </a:rPr>
              <a:t> (0.1093),</a:t>
            </a:r>
            <a:r>
              <a:rPr lang="en-US" sz="1800" dirty="0">
                <a:solidFill>
                  <a:srgbClr val="F44747"/>
                </a:solidFill>
                <a:latin typeface="Droid Sans Mono"/>
              </a:rPr>
              <a:t> (1.3892),</a:t>
            </a:r>
            <a:r>
              <a:rPr lang="en-US" sz="1800" dirty="0">
                <a:solidFill>
                  <a:srgbClr val="D4D4D4"/>
                </a:solidFill>
                <a:latin typeface="Droid Sans Mono"/>
              </a:rPr>
              <a:t> (-3.8110),</a:t>
            </a:r>
            <a:r>
              <a:rPr lang="en-US" sz="1800" dirty="0">
                <a:solidFill>
                  <a:srgbClr val="569CD6"/>
                </a:solidFill>
                <a:latin typeface="Droid Sans Mono"/>
              </a:rPr>
              <a:t> (0.7903),</a:t>
            </a:r>
            <a:r>
              <a:rPr lang="en-US" sz="1800" dirty="0">
                <a:solidFill>
                  <a:srgbClr val="DCDCAA"/>
                </a:solidFill>
                <a:latin typeface="Droid Sans Mono"/>
              </a:rPr>
              <a:t> (1.0432),</a:t>
            </a:r>
            <a:r>
              <a:rPr lang="en-US" sz="1800" dirty="0">
                <a:solidFill>
                  <a:srgbClr val="6A9955"/>
                </a:solidFill>
                <a:latin typeface="Droid Sans Mono"/>
              </a:rPr>
              <a:t> (2.6847),</a:t>
            </a:r>
            <a:r>
              <a:rPr lang="en-US" sz="1800" dirty="0">
                <a:solidFill>
                  <a:srgbClr val="CE9178"/>
                </a:solidFill>
                <a:latin typeface="Droid Sans Mono"/>
              </a:rPr>
              <a:t> (0.5939),</a:t>
            </a:r>
            <a:r>
              <a:rPr lang="en-US" sz="1800" dirty="0">
                <a:solidFill>
                  <a:srgbClr val="9CDCFE"/>
                </a:solidFill>
                <a:latin typeface="Droid Sans Mono"/>
              </a:rPr>
              <a:t> (-0.1726),</a:t>
            </a:r>
            <a:r>
              <a:rPr lang="en-US" sz="1800" dirty="0">
                <a:solidFill>
                  <a:srgbClr val="B5CEA8"/>
                </a:solidFill>
                <a:latin typeface="Droid Sans Mono"/>
              </a:rPr>
              <a:t> (-0.5155),</a:t>
            </a:r>
            <a:r>
              <a:rPr lang="en-US" sz="1800" dirty="0">
                <a:solidFill>
                  <a:srgbClr val="4EC9B0"/>
                </a:solidFill>
                <a:latin typeface="Droid Sans Mono"/>
              </a:rPr>
              <a:t> (0.3859),</a:t>
            </a:r>
            <a:r>
              <a:rPr lang="en-US" sz="1800" b="1" dirty="0">
                <a:solidFill>
                  <a:srgbClr val="569CD6"/>
                </a:solidFill>
                <a:latin typeface="Droid Sans Mono"/>
              </a:rPr>
              <a:t>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67E6E-DDED-2E6D-611D-8D8E9B38B174}"/>
              </a:ext>
            </a:extLst>
          </p:cNvPr>
          <p:cNvSpPr txBox="1"/>
          <p:nvPr/>
        </p:nvSpPr>
        <p:spPr>
          <a:xfrm>
            <a:off x="1246560" y="2130365"/>
            <a:ext cx="402257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4EC9B0"/>
                </a:solidFill>
                <a:latin typeface="Droid Sans Mono"/>
              </a:rPr>
              <a:t>0.2863),</a:t>
            </a:r>
            <a:r>
              <a:rPr lang="en-US" sz="1800" b="1" dirty="0">
                <a:solidFill>
                  <a:srgbClr val="569CD6"/>
                </a:solidFill>
                <a:latin typeface="Droid Sans Mono"/>
              </a:rPr>
              <a:t> (1.2307),</a:t>
            </a:r>
            <a:r>
              <a:rPr lang="en-US" sz="1800" dirty="0">
                <a:solidFill>
                  <a:srgbClr val="F44747"/>
                </a:solidFill>
                <a:latin typeface="Droid Sans Mono"/>
              </a:rPr>
              <a:t> (2.5174),</a:t>
            </a:r>
            <a:r>
              <a:rPr lang="en-US" sz="1800" dirty="0">
                <a:solidFill>
                  <a:srgbClr val="D4D4D4"/>
                </a:solidFill>
                <a:latin typeface="Droid Sans Mono"/>
              </a:rPr>
              <a:t> (0.9929),</a:t>
            </a:r>
            <a:r>
              <a:rPr lang="en-US" sz="1800" dirty="0">
                <a:solidFill>
                  <a:srgbClr val="569CD6"/>
                </a:solidFill>
                <a:latin typeface="Droid Sans Mono"/>
              </a:rPr>
              <a:t> (-3.7714),</a:t>
            </a:r>
            <a:r>
              <a:rPr lang="en-US" sz="1800" dirty="0">
                <a:solidFill>
                  <a:srgbClr val="DCDCAA"/>
                </a:solidFill>
                <a:latin typeface="Droid Sans Mono"/>
              </a:rPr>
              <a:t> (-1.2208),</a:t>
            </a:r>
            <a:r>
              <a:rPr lang="en-US" sz="1800" dirty="0">
                <a:solidFill>
                  <a:srgbClr val="6A9955"/>
                </a:solidFill>
                <a:latin typeface="Droid Sans Mono"/>
              </a:rPr>
              <a:t> (0.0851),</a:t>
            </a:r>
            <a:r>
              <a:rPr lang="en-US" sz="1800" dirty="0">
                <a:solidFill>
                  <a:srgbClr val="CE9178"/>
                </a:solidFill>
                <a:latin typeface="Droid Sans Mono"/>
              </a:rPr>
              <a:t> (-0.2373),</a:t>
            </a:r>
            <a:r>
              <a:rPr lang="en-US" sz="1800" dirty="0">
                <a:solidFill>
                  <a:srgbClr val="9CDCFE"/>
                </a:solidFill>
                <a:latin typeface="Droid Sans Mono"/>
              </a:rPr>
              <a:t> (-2.4234),</a:t>
            </a:r>
            <a:r>
              <a:rPr lang="en-US" sz="1800" dirty="0">
                <a:solidFill>
                  <a:srgbClr val="B5CEA8"/>
                </a:solidFill>
                <a:latin typeface="Droid Sans Mono"/>
              </a:rPr>
              <a:t> (1.7426),</a:t>
            </a:r>
            <a:r>
              <a:rPr lang="en-US" sz="1800" dirty="0">
                <a:solidFill>
                  <a:srgbClr val="4EC9B0"/>
                </a:solidFill>
                <a:latin typeface="Droid Sans Mono"/>
              </a:rPr>
              <a:t> (-0.1505),</a:t>
            </a:r>
            <a:r>
              <a:rPr lang="en-US" sz="1800" b="1" dirty="0">
                <a:solidFill>
                  <a:srgbClr val="569CD6"/>
                </a:solidFill>
                <a:latin typeface="Droid Sans Mono"/>
              </a:rPr>
              <a:t> (-0.8594),</a:t>
            </a:r>
            <a:r>
              <a:rPr lang="en-US" sz="1800" dirty="0">
                <a:solidFill>
                  <a:srgbClr val="F44747"/>
                </a:solidFill>
                <a:latin typeface="Droid Sans Mono"/>
              </a:rPr>
              <a:t> (4.8210),</a:t>
            </a:r>
            <a:r>
              <a:rPr lang="en-US" sz="1800" dirty="0">
                <a:solidFill>
                  <a:srgbClr val="D4D4D4"/>
                </a:solidFill>
                <a:latin typeface="Droid Sans Mono"/>
              </a:rPr>
              <a:t> (-0.8130),</a:t>
            </a:r>
            <a:r>
              <a:rPr lang="en-US" sz="1800" dirty="0">
                <a:solidFill>
                  <a:srgbClr val="569CD6"/>
                </a:solidFill>
                <a:latin typeface="Droid Sans Mono"/>
              </a:rPr>
              <a:t> (2.5217),</a:t>
            </a:r>
            <a:r>
              <a:rPr lang="en-US" sz="1800" dirty="0">
                <a:solidFill>
                  <a:srgbClr val="DCDCAA"/>
                </a:solidFill>
                <a:latin typeface="Droid Sans Mono"/>
              </a:rPr>
              <a:t> (0.6487),</a:t>
            </a:r>
            <a:r>
              <a:rPr lang="en-US" sz="1800" dirty="0">
                <a:solidFill>
                  <a:srgbClr val="6A9955"/>
                </a:solidFill>
                <a:latin typeface="Droid Sans Mono"/>
              </a:rPr>
              <a:t> (0.4648),</a:t>
            </a:r>
            <a:r>
              <a:rPr lang="en-US" sz="1800" dirty="0">
                <a:solidFill>
                  <a:srgbClr val="CE9178"/>
                </a:solidFill>
                <a:latin typeface="Droid Sans Mono"/>
              </a:rPr>
              <a:t> (-1.4481),</a:t>
            </a:r>
            <a:r>
              <a:rPr lang="en-US" sz="1800" dirty="0">
                <a:solidFill>
                  <a:srgbClr val="9CDCFE"/>
                </a:solidFill>
                <a:latin typeface="Droid Sans Mono"/>
              </a:rPr>
              <a:t> (-0.9089),</a:t>
            </a:r>
            <a:r>
              <a:rPr lang="en-US" sz="1800" dirty="0">
                <a:solidFill>
                  <a:srgbClr val="B5CEA8"/>
                </a:solidFill>
                <a:latin typeface="Droid Sans Mono"/>
              </a:rPr>
              <a:t> (0.0548),</a:t>
            </a:r>
            <a:r>
              <a:rPr lang="en-US" sz="1800" dirty="0">
                <a:solidFill>
                  <a:srgbClr val="4EC9B0"/>
                </a:solidFill>
                <a:latin typeface="Droid Sans Mono"/>
              </a:rPr>
              <a:t> (2.3526),</a:t>
            </a:r>
            <a:r>
              <a:rPr lang="en-US" sz="1800" b="1" dirty="0">
                <a:solidFill>
                  <a:srgbClr val="569CD6"/>
                </a:solidFill>
                <a:latin typeface="Droid Sans Mono"/>
              </a:rPr>
              <a:t> (-0.3699),</a:t>
            </a:r>
            <a:r>
              <a:rPr lang="en-US" sz="1800" dirty="0">
                <a:solidFill>
                  <a:srgbClr val="F44747"/>
                </a:solidFill>
                <a:latin typeface="Droid Sans Mono"/>
              </a:rPr>
              <a:t> (1.1465),</a:t>
            </a:r>
            <a:r>
              <a:rPr lang="en-US" sz="1800" dirty="0">
                <a:solidFill>
                  <a:srgbClr val="D4D4D4"/>
                </a:solidFill>
                <a:latin typeface="Droid Sans Mono"/>
              </a:rPr>
              <a:t> (0.5105),</a:t>
            </a:r>
            <a:r>
              <a:rPr lang="en-US" sz="1800" dirty="0">
                <a:solidFill>
                  <a:srgbClr val="569CD6"/>
                </a:solidFill>
                <a:latin typeface="Droid Sans Mono"/>
              </a:rPr>
              <a:t> (2.3646),</a:t>
            </a:r>
            <a:r>
              <a:rPr lang="en-US" sz="1800" dirty="0">
                <a:solidFill>
                  <a:srgbClr val="DCDCAA"/>
                </a:solidFill>
                <a:latin typeface="Droid Sans Mono"/>
              </a:rPr>
              <a:t> (-0.7747),</a:t>
            </a:r>
            <a:r>
              <a:rPr lang="en-US" sz="1800" dirty="0">
                <a:solidFill>
                  <a:srgbClr val="6A9955"/>
                </a:solidFill>
                <a:latin typeface="Droid Sans Mono"/>
              </a:rPr>
              <a:t> (4.9055),</a:t>
            </a:r>
            <a:r>
              <a:rPr lang="en-US" sz="1800" dirty="0">
                <a:solidFill>
                  <a:srgbClr val="CE9178"/>
                </a:solidFill>
                <a:latin typeface="Droid Sans Mono"/>
              </a:rPr>
              <a:t> (-1.3934),</a:t>
            </a:r>
            <a:r>
              <a:rPr lang="en-US" sz="1800" dirty="0">
                <a:solidFill>
                  <a:srgbClr val="9CDCFE"/>
                </a:solidFill>
                <a:latin typeface="Droid Sans Mono"/>
              </a:rPr>
              <a:t> (-1.8953),</a:t>
            </a:r>
            <a:r>
              <a:rPr lang="en-US" sz="1800" dirty="0">
                <a:solidFill>
                  <a:srgbClr val="B5CEA8"/>
                </a:solidFill>
                <a:latin typeface="Droid Sans Mono"/>
              </a:rPr>
              <a:t> (-1.3712),</a:t>
            </a:r>
            <a:r>
              <a:rPr lang="en-US" sz="1800" dirty="0">
                <a:solidFill>
                  <a:srgbClr val="4EC9B0"/>
                </a:solidFill>
                <a:latin typeface="Droid Sans Mono"/>
              </a:rPr>
              <a:t> (2.4309),</a:t>
            </a:r>
            <a:r>
              <a:rPr lang="en-US" sz="1800" b="1" dirty="0">
                <a:solidFill>
                  <a:srgbClr val="569CD6"/>
                </a:solidFill>
                <a:latin typeface="Droid Sans Mono"/>
              </a:rPr>
              <a:t> (5.2719),</a:t>
            </a:r>
            <a:r>
              <a:rPr lang="en-US" sz="1800" dirty="0">
                <a:solidFill>
                  <a:srgbClr val="F44747"/>
                </a:solidFill>
                <a:latin typeface="Droid Sans Mono"/>
              </a:rPr>
              <a:t> (2.0144),</a:t>
            </a:r>
            <a:r>
              <a:rPr lang="en-US" sz="1800" dirty="0">
                <a:solidFill>
                  <a:srgbClr val="D4D4D4"/>
                </a:solidFill>
                <a:latin typeface="Droid Sans Mono"/>
              </a:rPr>
              <a:t> (1.8627),</a:t>
            </a:r>
            <a:r>
              <a:rPr lang="en-US" sz="1800" dirty="0">
                <a:solidFill>
                  <a:srgbClr val="569CD6"/>
                </a:solidFill>
                <a:latin typeface="Droid Sans Mono"/>
              </a:rPr>
              <a:t> (1.4278),</a:t>
            </a:r>
            <a:r>
              <a:rPr lang="en-US" sz="1800" dirty="0">
                <a:solidFill>
                  <a:srgbClr val="DCDCAA"/>
                </a:solidFill>
                <a:latin typeface="Droid Sans Mono"/>
              </a:rPr>
              <a:t> (-2.4139),</a:t>
            </a:r>
            <a:r>
              <a:rPr lang="en-US" sz="1800" dirty="0">
                <a:solidFill>
                  <a:srgbClr val="6A9955"/>
                </a:solidFill>
                <a:latin typeface="Droid Sans Mono"/>
              </a:rPr>
              <a:t> (-1.0946),</a:t>
            </a:r>
            <a:r>
              <a:rPr lang="en-US" sz="1800" dirty="0">
                <a:solidFill>
                  <a:srgbClr val="CE9178"/>
                </a:solidFill>
                <a:latin typeface="Droid Sans Mono"/>
              </a:rPr>
              <a:t> (-0.3024),</a:t>
            </a:r>
            <a:r>
              <a:rPr lang="en-US" sz="1800" dirty="0">
                <a:solidFill>
                  <a:srgbClr val="9CDCFE"/>
                </a:solidFill>
                <a:latin typeface="Droid Sans Mono"/>
              </a:rPr>
              <a:t> (-4.2780),</a:t>
            </a:r>
            <a:r>
              <a:rPr lang="en-US" sz="1800" dirty="0">
                <a:solidFill>
                  <a:srgbClr val="B5CEA8"/>
                </a:solidFill>
                <a:latin typeface="Droid Sans Mono"/>
              </a:rPr>
              <a:t> (-0.3049),</a:t>
            </a:r>
            <a:r>
              <a:rPr lang="en-US" sz="1800" dirty="0">
                <a:solidFill>
                  <a:srgbClr val="4EC9B0"/>
                </a:solidFill>
                <a:latin typeface="Droid Sans Mono"/>
              </a:rPr>
              <a:t> (0.6957),</a:t>
            </a:r>
            <a:r>
              <a:rPr lang="en-US" sz="1800" b="1" dirty="0">
                <a:solidFill>
                  <a:srgbClr val="569CD6"/>
                </a:solidFill>
                <a:latin typeface="Droid Sans Mono"/>
              </a:rPr>
              <a:t> (0.4319),</a:t>
            </a:r>
            <a:r>
              <a:rPr lang="en-US" sz="1800" dirty="0">
                <a:solidFill>
                  <a:srgbClr val="F44747"/>
                </a:solidFill>
                <a:latin typeface="Droid Sans Mono"/>
              </a:rPr>
              <a:t> (1.8508),</a:t>
            </a:r>
            <a:r>
              <a:rPr lang="en-US" sz="1800" dirty="0">
                <a:solidFill>
                  <a:srgbClr val="D4D4D4"/>
                </a:solidFill>
                <a:latin typeface="Droid Sans Mono"/>
              </a:rPr>
              <a:t> (-1.8022),</a:t>
            </a:r>
            <a:r>
              <a:rPr lang="en-US" sz="1800" dirty="0">
                <a:solidFill>
                  <a:srgbClr val="569CD6"/>
                </a:solidFill>
                <a:latin typeface="Droid Sans Mono"/>
              </a:rPr>
              <a:t> (-0.3920),</a:t>
            </a:r>
            <a:r>
              <a:rPr lang="en-US" sz="1800" dirty="0">
                <a:solidFill>
                  <a:srgbClr val="DCDCAA"/>
                </a:solidFill>
                <a:latin typeface="Droid Sans Mono"/>
              </a:rPr>
              <a:t> (-2.1429),</a:t>
            </a:r>
            <a:r>
              <a:rPr lang="en-US" sz="1800" dirty="0">
                <a:solidFill>
                  <a:srgbClr val="6A9955"/>
                </a:solidFill>
                <a:latin typeface="Droid Sans Mono"/>
              </a:rPr>
              <a:t> (0.2166),</a:t>
            </a:r>
            <a:r>
              <a:rPr lang="en-US" sz="1800" dirty="0">
                <a:solidFill>
                  <a:srgbClr val="CE9178"/>
                </a:solidFill>
                <a:latin typeface="Droid Sans Mono"/>
              </a:rPr>
              <a:t> (2.2102),</a:t>
            </a:r>
            <a:r>
              <a:rPr lang="en-US" sz="1800" dirty="0">
                <a:solidFill>
                  <a:srgbClr val="9CDCFE"/>
                </a:solidFill>
                <a:latin typeface="Droid Sans Mono"/>
              </a:rPr>
              <a:t> (3.7859),</a:t>
            </a:r>
            <a:r>
              <a:rPr lang="en-US" sz="1800" dirty="0">
                <a:solidFill>
                  <a:srgbClr val="B5CEA8"/>
                </a:solidFill>
                <a:latin typeface="Droid Sans Mono"/>
              </a:rPr>
              <a:t> (1.0934),</a:t>
            </a:r>
            <a:r>
              <a:rPr lang="en-US" sz="1800" dirty="0">
                <a:solidFill>
                  <a:srgbClr val="4EC9B0"/>
                </a:solidFill>
                <a:latin typeface="Droid Sans Mono"/>
              </a:rPr>
              <a:t> (-0.3237),</a:t>
            </a:r>
            <a:r>
              <a:rPr lang="en-US" sz="1800" b="1" dirty="0">
                <a:solidFill>
                  <a:srgbClr val="569CD6"/>
                </a:solidFill>
                <a:latin typeface="Droid Sans Mono"/>
              </a:rPr>
              <a:t> (-0.8731),</a:t>
            </a:r>
            <a:r>
              <a:rPr lang="en-US" sz="1800" dirty="0">
                <a:solidFill>
                  <a:srgbClr val="F44747"/>
                </a:solidFill>
                <a:latin typeface="Droid Sans Mono"/>
              </a:rPr>
              <a:t> (-2.2672),</a:t>
            </a:r>
            <a:r>
              <a:rPr lang="en-US" sz="1800" dirty="0">
                <a:solidFill>
                  <a:srgbClr val="D4D4D4"/>
                </a:solidFill>
                <a:latin typeface="Droid Sans Mono"/>
              </a:rPr>
              <a:t> (0.1332),</a:t>
            </a:r>
            <a:r>
              <a:rPr lang="en-US" sz="1800" dirty="0">
                <a:solidFill>
                  <a:srgbClr val="569CD6"/>
                </a:solidFill>
                <a:latin typeface="Droid Sans Mono"/>
              </a:rPr>
              <a:t> (1.9536),</a:t>
            </a:r>
            <a:r>
              <a:rPr lang="en-US" sz="1800" dirty="0">
                <a:solidFill>
                  <a:srgbClr val="DCDCAA"/>
                </a:solidFill>
                <a:latin typeface="Droid Sans Mono"/>
              </a:rPr>
              <a:t> (2.7384),</a:t>
            </a:r>
            <a:r>
              <a:rPr lang="en-US" sz="1800" dirty="0">
                <a:solidFill>
                  <a:srgbClr val="6A9955"/>
                </a:solidFill>
                <a:latin typeface="Droid Sans Mono"/>
              </a:rPr>
              <a:t> (1.3187),</a:t>
            </a:r>
            <a:r>
              <a:rPr lang="en-US" sz="1800" dirty="0">
                <a:solidFill>
                  <a:srgbClr val="CE9178"/>
                </a:solidFill>
                <a:latin typeface="Droid Sans Mono"/>
              </a:rPr>
              <a:t> (4.8000),</a:t>
            </a:r>
            <a:r>
              <a:rPr lang="en-US" sz="1800" dirty="0">
                <a:solidFill>
                  <a:srgbClr val="9CDCFE"/>
                </a:solidFill>
                <a:latin typeface="Droid Sans Mono"/>
              </a:rPr>
              <a:t> (-3.3562),</a:t>
            </a:r>
            <a:r>
              <a:rPr lang="en-US" sz="1800" dirty="0">
                <a:solidFill>
                  <a:srgbClr val="B5CEA8"/>
                </a:solidFill>
                <a:latin typeface="Droid Sans Mono"/>
              </a:rPr>
              <a:t> (-1.1232),</a:t>
            </a:r>
            <a:r>
              <a:rPr lang="en-US" sz="1800" dirty="0">
                <a:solidFill>
                  <a:srgbClr val="4EC9B0"/>
                </a:solidFill>
                <a:latin typeface="Droid Sans Mono"/>
              </a:rPr>
              <a:t> (-0.7049),</a:t>
            </a:r>
            <a:r>
              <a:rPr lang="en-US" sz="1800" b="1" dirty="0">
                <a:solidFill>
                  <a:srgbClr val="569CD6"/>
                </a:solidFill>
                <a:latin typeface="Droid Sans Mono"/>
              </a:rPr>
              <a:t> (0.4410),</a:t>
            </a:r>
            <a:r>
              <a:rPr lang="en-US" sz="1800" dirty="0">
                <a:solidFill>
                  <a:srgbClr val="F44747"/>
                </a:solidFill>
                <a:latin typeface="Droid Sans Mono"/>
              </a:rPr>
              <a:t> (-2.6155),</a:t>
            </a:r>
            <a:r>
              <a:rPr lang="en-US" sz="1800" dirty="0">
                <a:solidFill>
                  <a:srgbClr val="D4D4D4"/>
                </a:solidFill>
                <a:latin typeface="Droid Sans Mono"/>
              </a:rPr>
              <a:t> (0.0512),</a:t>
            </a:r>
            <a:r>
              <a:rPr lang="en-US" sz="1800" dirty="0">
                <a:solidFill>
                  <a:srgbClr val="569CD6"/>
                </a:solidFill>
                <a:latin typeface="Droid Sans Mono"/>
              </a:rPr>
              <a:t> (1.9210),</a:t>
            </a:r>
            <a:r>
              <a:rPr lang="en-US" sz="1800" dirty="0">
                <a:solidFill>
                  <a:srgbClr val="DCDCAA"/>
                </a:solidFill>
                <a:latin typeface="Droid Sans Mono"/>
              </a:rPr>
              <a:t> (2.6836),</a:t>
            </a:r>
            <a:r>
              <a:rPr lang="en-US" sz="1800" dirty="0">
                <a:solidFill>
                  <a:srgbClr val="6A9955"/>
                </a:solidFill>
                <a:latin typeface="Droid Sans Mono"/>
              </a:rPr>
              <a:t> (-0.4785),</a:t>
            </a:r>
            <a:r>
              <a:rPr lang="en-US" sz="1800" dirty="0">
                <a:solidFill>
                  <a:srgbClr val="CE9178"/>
                </a:solidFill>
                <a:latin typeface="Droid Sans Mono"/>
              </a:rPr>
              <a:t> (-4.0392),</a:t>
            </a:r>
            <a:r>
              <a:rPr lang="en-US" sz="1800" dirty="0">
                <a:solidFill>
                  <a:srgbClr val="9CDCFE"/>
                </a:solidFill>
                <a:latin typeface="Droid Sans Mono"/>
              </a:rPr>
              <a:t> (-1.9838),</a:t>
            </a:r>
            <a:r>
              <a:rPr lang="en-US" sz="1800" dirty="0">
                <a:solidFill>
                  <a:srgbClr val="B5CEA8"/>
                </a:solidFill>
                <a:latin typeface="Droid Sans Mono"/>
              </a:rPr>
              <a:t> (-1.3981),</a:t>
            </a:r>
            <a:r>
              <a:rPr lang="en-US" sz="1800" dirty="0">
                <a:solidFill>
                  <a:srgbClr val="4EC9B0"/>
                </a:solidFill>
                <a:latin typeface="Droid Sans Mono"/>
              </a:rPr>
              <a:t> (0.3803),</a:t>
            </a:r>
            <a:r>
              <a:rPr lang="en-US" sz="1800" b="1" dirty="0">
                <a:solidFill>
                  <a:srgbClr val="569CD6"/>
                </a:solidFill>
                <a:latin typeface="Droid Sans Mono"/>
              </a:rPr>
              <a:t> (-0.4307),</a:t>
            </a:r>
            <a:r>
              <a:rPr lang="en-US" sz="1800" dirty="0">
                <a:solidFill>
                  <a:srgbClr val="F44747"/>
                </a:solidFill>
                <a:latin typeface="Droid Sans Mono"/>
              </a:rPr>
              <a:t> (-1.9314),</a:t>
            </a:r>
            <a:r>
              <a:rPr lang="en-US" sz="1800" dirty="0">
                <a:solidFill>
                  <a:srgbClr val="D4D4D4"/>
                </a:solidFill>
                <a:latin typeface="Droid Sans Mono"/>
              </a:rPr>
              <a:t> (0.7149),</a:t>
            </a:r>
            <a:r>
              <a:rPr lang="en-US" sz="1800" dirty="0">
                <a:solidFill>
                  <a:srgbClr val="569CD6"/>
                </a:solidFill>
                <a:latin typeface="Droid Sans Mono"/>
              </a:rPr>
              <a:t> (0.7923),</a:t>
            </a:r>
            <a:r>
              <a:rPr lang="en-US" sz="1800" dirty="0">
                <a:solidFill>
                  <a:srgbClr val="DCDCAA"/>
                </a:solidFill>
                <a:latin typeface="Droid Sans Mono"/>
              </a:rPr>
              <a:t> (-5.1067),</a:t>
            </a:r>
            <a:r>
              <a:rPr lang="en-US" sz="1800" dirty="0">
                <a:solidFill>
                  <a:srgbClr val="6A9955"/>
                </a:solidFill>
                <a:latin typeface="Droid Sans Mono"/>
              </a:rPr>
              <a:t> (2.1485),</a:t>
            </a:r>
            <a:r>
              <a:rPr lang="en-US" sz="1800" dirty="0">
                <a:solidFill>
                  <a:srgbClr val="CE9178"/>
                </a:solidFill>
                <a:latin typeface="Droid Sans Mono"/>
              </a:rPr>
              <a:t> (0.1936),</a:t>
            </a:r>
            <a:r>
              <a:rPr lang="en-US" sz="1800" dirty="0">
                <a:solidFill>
                  <a:srgbClr val="9CDCFE"/>
                </a:solidFill>
                <a:latin typeface="Droid Sans Mono"/>
              </a:rPr>
              <a:t> (0.5231),</a:t>
            </a:r>
            <a:r>
              <a:rPr lang="en-US" sz="1800" dirty="0">
                <a:solidFill>
                  <a:srgbClr val="B5CEA8"/>
                </a:solidFill>
                <a:latin typeface="Droid Sans Mono"/>
              </a:rPr>
              <a:t> (5.1777),</a:t>
            </a:r>
            <a:r>
              <a:rPr lang="en-US" sz="1800" dirty="0">
                <a:solidFill>
                  <a:srgbClr val="4EC9B0"/>
                </a:solidFill>
                <a:latin typeface="Droid Sans Mono"/>
              </a:rPr>
              <a:t> (-1.1731),</a:t>
            </a:r>
            <a:r>
              <a:rPr lang="en-US" sz="1800" b="1" dirty="0">
                <a:solidFill>
                  <a:srgbClr val="569CD6"/>
                </a:solidFill>
                <a:latin typeface="Droid Sans Mono"/>
              </a:rPr>
              <a:t> (2.1841),</a:t>
            </a:r>
            <a:r>
              <a:rPr lang="en-US" sz="1800" dirty="0">
                <a:solidFill>
                  <a:srgbClr val="F44747"/>
                </a:solidFill>
                <a:latin typeface="Droid Sans Mono"/>
              </a:rPr>
              <a:t> (2.2894),</a:t>
            </a:r>
            <a:r>
              <a:rPr lang="en-US" sz="1800" dirty="0">
                <a:solidFill>
                  <a:srgbClr val="D4D4D4"/>
                </a:solidFill>
                <a:latin typeface="Droid Sans Mono"/>
              </a:rPr>
              <a:t> (-1.0185),</a:t>
            </a:r>
            <a:r>
              <a:rPr lang="en-US" sz="1800" dirty="0">
                <a:solidFill>
                  <a:srgbClr val="569CD6"/>
                </a:solidFill>
                <a:latin typeface="Droid Sans Mono"/>
              </a:rPr>
              <a:t> (-0.5580),</a:t>
            </a:r>
            <a:r>
              <a:rPr lang="en-US" sz="1800" dirty="0">
                <a:solidFill>
                  <a:srgbClr val="DCDCAA"/>
                </a:solidFill>
                <a:latin typeface="Droid Sans Mono"/>
              </a:rPr>
              <a:t> (-2.9298),</a:t>
            </a:r>
            <a:r>
              <a:rPr lang="en-US" sz="1800" dirty="0">
                <a:solidFill>
                  <a:srgbClr val="6A9955"/>
                </a:solidFill>
                <a:latin typeface="Droid Sans Mono"/>
              </a:rPr>
              <a:t> (-2.5891),</a:t>
            </a:r>
            <a:r>
              <a:rPr lang="en-US" sz="1800" dirty="0">
                <a:solidFill>
                  <a:srgbClr val="CE9178"/>
                </a:solidFill>
                <a:latin typeface="Droid Sans Mono"/>
              </a:rPr>
              <a:t> (-1.2704),</a:t>
            </a:r>
            <a:r>
              <a:rPr lang="en-US" sz="1800" dirty="0">
                <a:solidFill>
                  <a:srgbClr val="9CDCFE"/>
                </a:solidFill>
                <a:latin typeface="Droid Sans Mono"/>
              </a:rPr>
              <a:t> </a:t>
            </a:r>
            <a:endParaRPr lang="en-US" sz="1800" dirty="0">
              <a:solidFill>
                <a:srgbClr val="4EC9B0"/>
              </a:solidFill>
              <a:latin typeface="Droid Sans Mono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28A0A1-AD78-5025-DE10-1BA8EDEC6A85}"/>
              </a:ext>
            </a:extLst>
          </p:cNvPr>
          <p:cNvSpPr txBox="1">
            <a:spLocks/>
          </p:cNvSpPr>
          <p:nvPr/>
        </p:nvSpPr>
        <p:spPr>
          <a:xfrm>
            <a:off x="1559223" y="2719961"/>
            <a:ext cx="35610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Powerhouse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26BB0E-3701-1598-DF71-4FE328D27D8F}"/>
              </a:ext>
            </a:extLst>
          </p:cNvPr>
          <p:cNvSpPr txBox="1">
            <a:spLocks/>
          </p:cNvSpPr>
          <p:nvPr/>
        </p:nvSpPr>
        <p:spPr>
          <a:xfrm>
            <a:off x="7672360" y="2719961"/>
            <a:ext cx="59208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+mn-lt"/>
              </a:rPr>
              <a:t>Organelle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B039829-43E0-E4D0-71D8-9E7715ABA1F6}"/>
              </a:ext>
            </a:extLst>
          </p:cNvPr>
          <p:cNvSpPr txBox="1">
            <a:spLocks/>
          </p:cNvSpPr>
          <p:nvPr/>
        </p:nvSpPr>
        <p:spPr>
          <a:xfrm>
            <a:off x="5912720" y="3725405"/>
            <a:ext cx="32300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46305551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B576CA-155F-C36F-20F4-3F982CC0A70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9B785E6-A413-5163-7E88-70538579911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9974D9-8E8C-DB45-03AB-459973250D62}"/>
                </a:ext>
              </a:extLst>
            </p:cNvPr>
            <p:cNvSpPr/>
            <p:nvPr/>
          </p:nvSpPr>
          <p:spPr>
            <a:xfrm>
              <a:off x="195943" y="222069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76A1EC-DA96-C64B-21E7-FEB286DA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3. Neural Networks: Forward Pass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0A6017-3B31-2538-71DE-FFD8FEFA5AEC}"/>
              </a:ext>
            </a:extLst>
          </p:cNvPr>
          <p:cNvSpPr txBox="1">
            <a:spLocks/>
          </p:cNvSpPr>
          <p:nvPr/>
        </p:nvSpPr>
        <p:spPr>
          <a:xfrm>
            <a:off x="2171904" y="2155034"/>
            <a:ext cx="2242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12" name="Picture 11" descr="A picture containing screenshot, circle, text, font&#10;&#10;Description automatically generated">
            <a:extLst>
              <a:ext uri="{FF2B5EF4-FFF2-40B4-BE49-F238E27FC236}">
                <a16:creationId xmlns:a16="http://schemas.microsoft.com/office/drawing/2014/main" id="{AEC0E3B4-950A-FE69-EE70-7FA4663CD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52"/>
          <a:stretch/>
        </p:blipFill>
        <p:spPr>
          <a:xfrm>
            <a:off x="195943" y="234499"/>
            <a:ext cx="11795760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85130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B576CA-155F-C36F-20F4-3F982CC0A70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9B785E6-A413-5163-7E88-70538579911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9974D9-8E8C-DB45-03AB-459973250D62}"/>
                </a:ext>
              </a:extLst>
            </p:cNvPr>
            <p:cNvSpPr/>
            <p:nvPr/>
          </p:nvSpPr>
          <p:spPr>
            <a:xfrm>
              <a:off x="195943" y="222069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76A1EC-DA96-C64B-21E7-FEB286DA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3. Neural Networks: Forward Pass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0A6017-3B31-2538-71DE-FFD8FEFA5AEC}"/>
              </a:ext>
            </a:extLst>
          </p:cNvPr>
          <p:cNvSpPr txBox="1">
            <a:spLocks/>
          </p:cNvSpPr>
          <p:nvPr/>
        </p:nvSpPr>
        <p:spPr>
          <a:xfrm>
            <a:off x="2171904" y="2155034"/>
            <a:ext cx="2242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8" name="Picture 7" descr="A picture containing screenshot, circle, text, font&#10;&#10;Description automatically generated">
            <a:extLst>
              <a:ext uri="{FF2B5EF4-FFF2-40B4-BE49-F238E27FC236}">
                <a16:creationId xmlns:a16="http://schemas.microsoft.com/office/drawing/2014/main" id="{1FDBC71B-4EC4-8482-5805-4B0F4B3ADC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7102"/>
          <a:stretch/>
        </p:blipFill>
        <p:spPr>
          <a:xfrm>
            <a:off x="195943" y="230950"/>
            <a:ext cx="11795761" cy="646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80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BC31628-6E3E-7159-0B66-EFAAF5158C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233727" y="0"/>
            <a:chExt cx="12192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8D6046-C14B-D295-4C07-D8854D74E810}"/>
                </a:ext>
              </a:extLst>
            </p:cNvPr>
            <p:cNvSpPr/>
            <p:nvPr/>
          </p:nvSpPr>
          <p:spPr>
            <a:xfrm>
              <a:off x="-233727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A07C80-5006-7455-9A65-1EBCA2D803E7}"/>
                </a:ext>
              </a:extLst>
            </p:cNvPr>
            <p:cNvSpPr/>
            <p:nvPr/>
          </p:nvSpPr>
          <p:spPr>
            <a:xfrm>
              <a:off x="-35607" y="222068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CF255A-C83C-CFC8-EFB3-C3CBDCBB029F}"/>
              </a:ext>
            </a:extLst>
          </p:cNvPr>
          <p:cNvGrpSpPr/>
          <p:nvPr/>
        </p:nvGrpSpPr>
        <p:grpSpPr>
          <a:xfrm>
            <a:off x="6357506" y="1046742"/>
            <a:ext cx="5109280" cy="4816765"/>
            <a:chOff x="6096000" y="1284232"/>
            <a:chExt cx="5109280" cy="48167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3350DF-AD86-9E9A-E7A7-C969EEFE8CAC}"/>
                </a:ext>
              </a:extLst>
            </p:cNvPr>
            <p:cNvSpPr/>
            <p:nvPr/>
          </p:nvSpPr>
          <p:spPr>
            <a:xfrm>
              <a:off x="6096000" y="1284232"/>
              <a:ext cx="5109280" cy="48167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2C72FD-5399-A42B-B4D9-993EA6EB55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051" t="13403" r="21739" b="2846"/>
            <a:stretch/>
          </p:blipFill>
          <p:spPr>
            <a:xfrm>
              <a:off x="6143145" y="1630642"/>
              <a:ext cx="5014989" cy="412394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012249-0166-C96A-23E1-F9A5689617E5}"/>
              </a:ext>
            </a:extLst>
          </p:cNvPr>
          <p:cNvGrpSpPr/>
          <p:nvPr/>
        </p:nvGrpSpPr>
        <p:grpSpPr>
          <a:xfrm>
            <a:off x="306402" y="7204836"/>
            <a:ext cx="5524010" cy="2847058"/>
            <a:chOff x="306402" y="568904"/>
            <a:chExt cx="5524010" cy="2847058"/>
          </a:xfrm>
        </p:grpSpPr>
        <p:sp>
          <p:nvSpPr>
            <p:cNvPr id="8" name="Rounded Rectangular Callout 7">
              <a:extLst>
                <a:ext uri="{FF2B5EF4-FFF2-40B4-BE49-F238E27FC236}">
                  <a16:creationId xmlns:a16="http://schemas.microsoft.com/office/drawing/2014/main" id="{577AA4A3-D098-5AA4-BC56-371E74B3EE16}"/>
                </a:ext>
              </a:extLst>
            </p:cNvPr>
            <p:cNvSpPr/>
            <p:nvPr/>
          </p:nvSpPr>
          <p:spPr>
            <a:xfrm>
              <a:off x="353548" y="568904"/>
              <a:ext cx="5476864" cy="1648496"/>
            </a:xfrm>
            <a:prstGeom prst="wedgeRoundRectCallout">
              <a:avLst>
                <a:gd name="adj1" fmla="val -34387"/>
                <a:gd name="adj2" fmla="val 84641"/>
                <a:gd name="adj3" fmla="val 16667"/>
              </a:avLst>
            </a:prstGeom>
            <a:solidFill>
              <a:srgbClr val="EEF5F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 dirty="0">
                  <a:effectLst/>
                  <a:latin typeface="Calibri Light" panose="020F0302020204030204" pitchFamily="34" charset="0"/>
                  <a:ea typeface="Calibri" panose="020F0502020204030204" pitchFamily="34" charset="0"/>
                </a:rPr>
                <a:t>“</a:t>
              </a:r>
              <a:r>
                <a:rPr lang="en-GB" sz="1800" b="1" dirty="0">
                  <a:solidFill>
                    <a:srgbClr val="1C1C1C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</a:rPr>
                <a:t>You are </a:t>
              </a:r>
              <a:r>
                <a:rPr lang="en-GB" sz="1800" b="1" dirty="0" err="1">
                  <a:solidFill>
                    <a:srgbClr val="1C1C1C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</a:rPr>
                <a:t>ChatGPT</a:t>
              </a:r>
              <a:r>
                <a:rPr lang="en-GB" sz="1800" b="1" dirty="0">
                  <a:solidFill>
                    <a:srgbClr val="1C1C1C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</a:rPr>
                <a:t>, a large language model trained by </a:t>
              </a:r>
              <a:r>
                <a:rPr lang="en-GB" sz="1800" b="1" dirty="0" err="1">
                  <a:solidFill>
                    <a:srgbClr val="1C1C1C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</a:rPr>
                <a:t>OpenAI</a:t>
              </a:r>
              <a:r>
                <a:rPr lang="en-GB" sz="1800" b="1" dirty="0">
                  <a:solidFill>
                    <a:srgbClr val="1C1C1C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</a:rPr>
                <a:t>. Answer as concisely as possible. Knowledge </a:t>
              </a:r>
              <a:r>
                <a:rPr lang="en-GB" sz="1800" b="1" dirty="0" err="1">
                  <a:solidFill>
                    <a:srgbClr val="1C1C1C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</a:rPr>
                <a:t>cutoff</a:t>
              </a:r>
              <a:r>
                <a:rPr lang="en-GB" sz="1800" b="1" dirty="0">
                  <a:solidFill>
                    <a:srgbClr val="1C1C1C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</a:rPr>
                <a:t>: {</a:t>
              </a:r>
              <a:r>
                <a:rPr lang="en-GB" sz="1800" b="1" dirty="0" err="1">
                  <a:solidFill>
                    <a:srgbClr val="1C1C1C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</a:rPr>
                <a:t>knowledge_cutoff</a:t>
              </a:r>
              <a:r>
                <a:rPr lang="en-GB" sz="1800" b="1" dirty="0">
                  <a:solidFill>
                    <a:srgbClr val="1C1C1C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</a:rPr>
                <a:t>} </a:t>
              </a:r>
            </a:p>
            <a:p>
              <a:pPr algn="ctr"/>
              <a:r>
                <a:rPr lang="en-GB" sz="1800" b="1" dirty="0">
                  <a:solidFill>
                    <a:srgbClr val="1C1C1C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</a:rPr>
                <a:t>Current date: {</a:t>
              </a:r>
              <a:r>
                <a:rPr lang="en-GB" sz="1800" b="1" dirty="0" err="1">
                  <a:solidFill>
                    <a:srgbClr val="1C1C1C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</a:rPr>
                <a:t>current_date</a:t>
              </a:r>
              <a:r>
                <a:rPr lang="en-GB" sz="1800" b="1" dirty="0">
                  <a:solidFill>
                    <a:srgbClr val="1C1C1C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</a:rPr>
                <a:t>}</a:t>
              </a:r>
              <a:r>
                <a:rPr lang="en-GB" sz="1800" b="1" dirty="0">
                  <a:effectLst/>
                  <a:latin typeface="Calibri Light" panose="020F0302020204030204" pitchFamily="34" charset="0"/>
                  <a:ea typeface="Calibri" panose="020F0502020204030204" pitchFamily="34" charset="0"/>
                </a:rPr>
                <a:t>”. </a:t>
              </a:r>
              <a:endParaRPr lang="en-GB" b="1" dirty="0"/>
            </a:p>
          </p:txBody>
        </p:sp>
        <p:pic>
          <p:nvPicPr>
            <p:cNvPr id="13314" name="Picture 2" descr="ChatGPT - Wikipedia">
              <a:extLst>
                <a:ext uri="{FF2B5EF4-FFF2-40B4-BE49-F238E27FC236}">
                  <a16:creationId xmlns:a16="http://schemas.microsoft.com/office/drawing/2014/main" id="{55408317-5FCA-846A-B221-066BD363C5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02" y="2681866"/>
              <a:ext cx="734096" cy="73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23DAE8-3D9F-E1E0-35CB-E245773EF6F7}"/>
              </a:ext>
            </a:extLst>
          </p:cNvPr>
          <p:cNvGrpSpPr/>
          <p:nvPr/>
        </p:nvGrpSpPr>
        <p:grpSpPr>
          <a:xfrm>
            <a:off x="353548" y="7204836"/>
            <a:ext cx="5476864" cy="1650108"/>
            <a:chOff x="353548" y="3682854"/>
            <a:chExt cx="5476864" cy="1650108"/>
          </a:xfrm>
        </p:grpSpPr>
        <p:sp>
          <p:nvSpPr>
            <p:cNvPr id="12" name="Rounded Rectangular Callout 11">
              <a:extLst>
                <a:ext uri="{FF2B5EF4-FFF2-40B4-BE49-F238E27FC236}">
                  <a16:creationId xmlns:a16="http://schemas.microsoft.com/office/drawing/2014/main" id="{A017C920-8DA7-8D0F-1823-8BAD53902D2A}"/>
                </a:ext>
              </a:extLst>
            </p:cNvPr>
            <p:cNvSpPr/>
            <p:nvPr/>
          </p:nvSpPr>
          <p:spPr>
            <a:xfrm flipH="1">
              <a:off x="353548" y="3682854"/>
              <a:ext cx="5476864" cy="640724"/>
            </a:xfrm>
            <a:prstGeom prst="wedgeRoundRectCallout">
              <a:avLst>
                <a:gd name="adj1" fmla="val -34387"/>
                <a:gd name="adj2" fmla="val 84641"/>
                <a:gd name="adj3" fmla="val 16667"/>
              </a:avLst>
            </a:prstGeom>
            <a:solidFill>
              <a:srgbClr val="EEF5F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latin typeface="Calibri Light" panose="020F0302020204030204" pitchFamily="34" charset="0"/>
                </a:rPr>
                <a:t>Why is my code not working </a:t>
              </a:r>
              <a:r>
                <a:rPr lang="en-GB" b="1" dirty="0">
                  <a:latin typeface="Calibri Light" panose="020F0302020204030204" pitchFamily="34" charset="0"/>
                  <a:sym typeface="Wingdings" pitchFamily="2" charset="2"/>
                </a:rPr>
                <a:t>:(</a:t>
              </a:r>
              <a:endParaRPr lang="en-GB" b="1" dirty="0"/>
            </a:p>
          </p:txBody>
        </p:sp>
        <p:pic>
          <p:nvPicPr>
            <p:cNvPr id="14" name="Picture 13" descr="A person in a suit and tie&#10;&#10;Description automatically generated with medium confidence">
              <a:extLst>
                <a:ext uri="{FF2B5EF4-FFF2-40B4-BE49-F238E27FC236}">
                  <a16:creationId xmlns:a16="http://schemas.microsoft.com/office/drawing/2014/main" id="{31E9C03E-252C-8310-FBFD-5AD600076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817" t="11042" r="22788" b="24057"/>
            <a:stretch/>
          </p:blipFill>
          <p:spPr>
            <a:xfrm>
              <a:off x="5100609" y="4597413"/>
              <a:ext cx="729803" cy="73554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791425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9097 L -0.00247 -0.997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45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3.33333E-6 L -0.00326 -0.5289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9C15A6A-04D5-7498-8696-772E6847C5E7}"/>
              </a:ext>
            </a:extLst>
          </p:cNvPr>
          <p:cNvGrpSpPr/>
          <p:nvPr/>
        </p:nvGrpSpPr>
        <p:grpSpPr>
          <a:xfrm>
            <a:off x="0" y="-25801"/>
            <a:ext cx="12192000" cy="6858000"/>
            <a:chOff x="0" y="0"/>
            <a:chExt cx="12192000" cy="685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6948F0F-7D6F-E740-EA7E-EBE1485F2CB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D2B09B0-066B-D2B5-533C-B510B679F243}"/>
                </a:ext>
              </a:extLst>
            </p:cNvPr>
            <p:cNvSpPr/>
            <p:nvPr/>
          </p:nvSpPr>
          <p:spPr>
            <a:xfrm>
              <a:off x="195943" y="222069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090B069-1DE7-7D1D-8DFC-CC82FFAC5D3C}"/>
              </a:ext>
            </a:extLst>
          </p:cNvPr>
          <p:cNvSpPr/>
          <p:nvPr/>
        </p:nvSpPr>
        <p:spPr>
          <a:xfrm>
            <a:off x="287383" y="222069"/>
            <a:ext cx="5808617" cy="64661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87882-3BB3-7C27-1DBC-0A6EC710A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555" y="577262"/>
            <a:ext cx="5061935" cy="2641389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4800" b="1" kern="100" dirty="0">
                <a:effectLst/>
                <a:latin typeface=""/>
                <a:ea typeface="Silom" pitchFamily="2" charset="-34"/>
                <a:cs typeface="Times New Roman" panose="02020603050405020304" pitchFamily="18" charset="0"/>
              </a:rPr>
              <a:t>Can CatGPT</a:t>
            </a:r>
            <a:br>
              <a:rPr lang="en-GB" sz="4800" b="1" kern="100" dirty="0">
                <a:effectLst/>
                <a:latin typeface=""/>
                <a:ea typeface="Silom" pitchFamily="2" charset="-34"/>
                <a:cs typeface="Times New Roman" panose="02020603050405020304" pitchFamily="18" charset="0"/>
              </a:rPr>
            </a:br>
            <a:r>
              <a:rPr lang="en-GB" sz="4800" b="1" kern="100" dirty="0">
                <a:effectLst/>
                <a:latin typeface=""/>
                <a:ea typeface="Silom" pitchFamily="2" charset="-34"/>
                <a:cs typeface="Times New Roman" panose="02020603050405020304" pitchFamily="18" charset="0"/>
              </a:rPr>
              <a:t>Help Prevent the Next Apocalypse?</a:t>
            </a:r>
            <a:endParaRPr lang="en-GB" sz="4800" b="1" dirty="0">
              <a:latin typeface="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86E83-FD9C-C4F4-0A0C-D3D1B1E78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555" y="3437128"/>
            <a:ext cx="3933306" cy="39140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2800" dirty="0">
                <a:latin typeface=""/>
              </a:rPr>
              <a:t>Sean Farrell</a:t>
            </a:r>
          </a:p>
        </p:txBody>
      </p:sp>
      <p:pic>
        <p:nvPicPr>
          <p:cNvPr id="2050" name="Picture 2" descr="ChatGPT graphic">
            <a:extLst>
              <a:ext uri="{FF2B5EF4-FFF2-40B4-BE49-F238E27FC236}">
                <a16:creationId xmlns:a16="http://schemas.microsoft.com/office/drawing/2014/main" id="{64C5EF2C-DAB2-5B4A-38D7-6C6BE950E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168" y="1160468"/>
            <a:ext cx="4485462" cy="4485462"/>
          </a:xfrm>
          <a:prstGeom prst="rect">
            <a:avLst/>
          </a:prstGeom>
          <a:noFill/>
          <a:effectLst>
            <a:outerShdw blurRad="192692" dist="64423" dir="2700000" sx="101816" sy="101816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1C36E99B-39EA-5893-C38F-67065F5960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54689" y="5203272"/>
            <a:ext cx="1477231" cy="656547"/>
          </a:xfrm>
          <a:prstGeom prst="rect">
            <a:avLst/>
          </a:prstGeom>
        </p:spPr>
      </p:pic>
      <p:pic>
        <p:nvPicPr>
          <p:cNvPr id="2052" name="Picture 4" descr="Simple Cat Icons - Free SVG &amp; PNG Simple Cat Images - Noun ...">
            <a:extLst>
              <a:ext uri="{FF2B5EF4-FFF2-40B4-BE49-F238E27FC236}">
                <a16:creationId xmlns:a16="http://schemas.microsoft.com/office/drawing/2014/main" id="{0D6D379F-65B3-E716-C99F-993B30C1E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1" y="1434353"/>
            <a:ext cx="4296485" cy="429648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053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7FEEBE6-3790-A58E-6A9D-BC06BD4A33B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0C34A5-5925-59F7-C32E-D7EED6A841E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5E00C8-40C8-0615-E620-32B9D58A70BE}"/>
                </a:ext>
              </a:extLst>
            </p:cNvPr>
            <p:cNvSpPr/>
            <p:nvPr/>
          </p:nvSpPr>
          <p:spPr>
            <a:xfrm>
              <a:off x="195943" y="222069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83608310-0255-1680-A8DD-80046D6E3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7"/>
          <a:stretch/>
        </p:blipFill>
        <p:spPr>
          <a:xfrm>
            <a:off x="1560358" y="2839274"/>
            <a:ext cx="9071283" cy="2955338"/>
          </a:xfrm>
          <a:prstGeom prst="rect">
            <a:avLst/>
          </a:prstGeom>
        </p:spPr>
      </p:pic>
      <p:pic>
        <p:nvPicPr>
          <p:cNvPr id="6" name="Picture 5" descr="Table&#10;&#10;Description automatically generated with medium confidence">
            <a:extLst>
              <a:ext uri="{FF2B5EF4-FFF2-40B4-BE49-F238E27FC236}">
                <a16:creationId xmlns:a16="http://schemas.microsoft.com/office/drawing/2014/main" id="{CB7DC418-FB44-A7E6-4E5C-057AFAEEA4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0" r="15770" b="73744"/>
          <a:stretch/>
        </p:blipFill>
        <p:spPr>
          <a:xfrm>
            <a:off x="3439978" y="554133"/>
            <a:ext cx="5312044" cy="11942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DDEC9F-E313-7A52-AEC0-4453DD577416}"/>
              </a:ext>
            </a:extLst>
          </p:cNvPr>
          <p:cNvSpPr txBox="1"/>
          <p:nvPr/>
        </p:nvSpPr>
        <p:spPr>
          <a:xfrm>
            <a:off x="3481184" y="1970488"/>
            <a:ext cx="5225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~9 million Veterinary Consultation Records since 2014</a:t>
            </a:r>
          </a:p>
          <a:p>
            <a:pPr algn="ctr"/>
            <a:r>
              <a:rPr lang="en-GB" dirty="0"/>
              <a:t>453 Sites across the UK </a:t>
            </a:r>
          </a:p>
          <a:p>
            <a:pPr algn="ctr"/>
            <a:r>
              <a:rPr lang="en-GB" dirty="0"/>
              <a:t>~1 million new records each year</a:t>
            </a:r>
          </a:p>
        </p:txBody>
      </p:sp>
    </p:spTree>
    <p:extLst>
      <p:ext uri="{BB962C8B-B14F-4D97-AF65-F5344CB8AC3E}">
        <p14:creationId xmlns:p14="http://schemas.microsoft.com/office/powerpoint/2010/main" val="1973720185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9C15A6A-04D5-7498-8696-772E6847C5E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6948F0F-7D6F-E740-EA7E-EBE1485F2CB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D2B09B0-066B-D2B5-533C-B510B679F243}"/>
                </a:ext>
              </a:extLst>
            </p:cNvPr>
            <p:cNvSpPr/>
            <p:nvPr/>
          </p:nvSpPr>
          <p:spPr>
            <a:xfrm>
              <a:off x="195943" y="222069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090B069-1DE7-7D1D-8DFC-CC82FFAC5D3C}"/>
              </a:ext>
            </a:extLst>
          </p:cNvPr>
          <p:cNvSpPr/>
          <p:nvPr/>
        </p:nvSpPr>
        <p:spPr>
          <a:xfrm>
            <a:off x="287383" y="222069"/>
            <a:ext cx="5808617" cy="64661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0" name="Picture 2" descr="ChatGPT graphic">
            <a:extLst>
              <a:ext uri="{FF2B5EF4-FFF2-40B4-BE49-F238E27FC236}">
                <a16:creationId xmlns:a16="http://schemas.microsoft.com/office/drawing/2014/main" id="{64C5EF2C-DAB2-5B4A-38D7-6C6BE950E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20" y="2270004"/>
            <a:ext cx="2261371" cy="2261371"/>
          </a:xfrm>
          <a:prstGeom prst="rect">
            <a:avLst/>
          </a:prstGeom>
          <a:noFill/>
          <a:effectLst>
            <a:outerShdw blurRad="192692" dist="64423" dir="2700000" sx="101816" sy="101816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able&#10;&#10;Description automatically generated with medium confidence">
            <a:extLst>
              <a:ext uri="{FF2B5EF4-FFF2-40B4-BE49-F238E27FC236}">
                <a16:creationId xmlns:a16="http://schemas.microsoft.com/office/drawing/2014/main" id="{BF04D67D-38DA-519F-4EAC-8FFACB7CD8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9" t="45608" r="3100" b="6240"/>
          <a:stretch/>
        </p:blipFill>
        <p:spPr>
          <a:xfrm>
            <a:off x="613590" y="2145660"/>
            <a:ext cx="2578101" cy="2476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44B3E8-A346-9581-C745-3C1095B756A0}"/>
              </a:ext>
            </a:extLst>
          </p:cNvPr>
          <p:cNvSpPr txBox="1"/>
          <p:nvPr/>
        </p:nvSpPr>
        <p:spPr>
          <a:xfrm>
            <a:off x="952700" y="4651987"/>
            <a:ext cx="1899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N</a:t>
            </a:r>
            <a:r>
              <a:rPr lang="en-GB" dirty="0"/>
              <a:t> = 5.1 Million</a:t>
            </a:r>
          </a:p>
          <a:p>
            <a:pPr algn="ctr"/>
            <a:r>
              <a:rPr lang="en-GB" dirty="0"/>
              <a:t>500 Million Words</a:t>
            </a:r>
          </a:p>
        </p:txBody>
      </p:sp>
      <p:pic>
        <p:nvPicPr>
          <p:cNvPr id="11" name="Picture 2" descr="ChatGPT graphic">
            <a:extLst>
              <a:ext uri="{FF2B5EF4-FFF2-40B4-BE49-F238E27FC236}">
                <a16:creationId xmlns:a16="http://schemas.microsoft.com/office/drawing/2014/main" id="{2366DACF-D373-B897-5534-9B1F148D0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137" y="2280411"/>
            <a:ext cx="2261371" cy="2261371"/>
          </a:xfrm>
          <a:prstGeom prst="rect">
            <a:avLst/>
          </a:prstGeom>
          <a:noFill/>
          <a:effectLst>
            <a:outerShdw blurRad="192692" dist="64423" dir="2700000" sx="101816" sy="101816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mple Cat Icons - Free SVG &amp; PNG Simple Cat Images - Noun ...">
            <a:extLst>
              <a:ext uri="{FF2B5EF4-FFF2-40B4-BE49-F238E27FC236}">
                <a16:creationId xmlns:a16="http://schemas.microsoft.com/office/drawing/2014/main" id="{0D6D379F-65B3-E716-C99F-993B30C1E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00" y="2300861"/>
            <a:ext cx="2166097" cy="216609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imple Cat Icons - Free SVG &amp; PNG Simple Cat Images - Noun ...">
            <a:extLst>
              <a:ext uri="{FF2B5EF4-FFF2-40B4-BE49-F238E27FC236}">
                <a16:creationId xmlns:a16="http://schemas.microsoft.com/office/drawing/2014/main" id="{FF8F38D5-832D-0662-B330-684D3E75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794" y="2388687"/>
            <a:ext cx="2166097" cy="216609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235092-6E75-ACAD-A10F-3B55B1341F19}"/>
              </a:ext>
            </a:extLst>
          </p:cNvPr>
          <p:cNvSpPr txBox="1"/>
          <p:nvPr/>
        </p:nvSpPr>
        <p:spPr>
          <a:xfrm>
            <a:off x="5796489" y="4790486"/>
            <a:ext cx="56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GPT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7F3CA3-2C9A-C9F7-F454-C11D81D3FAEF}"/>
              </a:ext>
            </a:extLst>
          </p:cNvPr>
          <p:cNvSpPr txBox="1"/>
          <p:nvPr/>
        </p:nvSpPr>
        <p:spPr>
          <a:xfrm>
            <a:off x="9929008" y="4790486"/>
            <a:ext cx="87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CatGPT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F02C85-9C1B-5DF2-076F-9D2257884250}"/>
              </a:ext>
            </a:extLst>
          </p:cNvPr>
          <p:cNvSpPr txBox="1"/>
          <p:nvPr/>
        </p:nvSpPr>
        <p:spPr>
          <a:xfrm>
            <a:off x="3853122" y="3244334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988DB4-439B-0975-4CD2-B7266B6BF020}"/>
              </a:ext>
            </a:extLst>
          </p:cNvPr>
          <p:cNvSpPr txBox="1"/>
          <p:nvPr/>
        </p:nvSpPr>
        <p:spPr>
          <a:xfrm>
            <a:off x="8061236" y="3240902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D03E8D-A526-F20D-E4E1-4DEB678B98AF}"/>
              </a:ext>
            </a:extLst>
          </p:cNvPr>
          <p:cNvSpPr txBox="1"/>
          <p:nvPr/>
        </p:nvSpPr>
        <p:spPr>
          <a:xfrm>
            <a:off x="3429127" y="3517901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Fine-tuned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245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7FEEBE6-3790-A58E-6A9D-BC06BD4A33B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0C34A5-5925-59F7-C32E-D7EED6A841E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5E00C8-40C8-0615-E620-32B9D58A70BE}"/>
                </a:ext>
              </a:extLst>
            </p:cNvPr>
            <p:cNvSpPr/>
            <p:nvPr/>
          </p:nvSpPr>
          <p:spPr>
            <a:xfrm>
              <a:off x="195943" y="222069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83608310-0255-1680-A8DD-80046D6E3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7"/>
          <a:stretch/>
        </p:blipFill>
        <p:spPr>
          <a:xfrm>
            <a:off x="1560358" y="2839274"/>
            <a:ext cx="9071283" cy="2955338"/>
          </a:xfrm>
          <a:prstGeom prst="rect">
            <a:avLst/>
          </a:prstGeom>
        </p:spPr>
      </p:pic>
      <p:pic>
        <p:nvPicPr>
          <p:cNvPr id="6" name="Picture 5" descr="Table&#10;&#10;Description automatically generated with medium confidence">
            <a:extLst>
              <a:ext uri="{FF2B5EF4-FFF2-40B4-BE49-F238E27FC236}">
                <a16:creationId xmlns:a16="http://schemas.microsoft.com/office/drawing/2014/main" id="{CB7DC418-FB44-A7E6-4E5C-057AFAEEA4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0" r="15770" b="73744"/>
          <a:stretch/>
        </p:blipFill>
        <p:spPr>
          <a:xfrm>
            <a:off x="3439978" y="554133"/>
            <a:ext cx="5312044" cy="11942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DDEC9F-E313-7A52-AEC0-4453DD577416}"/>
              </a:ext>
            </a:extLst>
          </p:cNvPr>
          <p:cNvSpPr txBox="1"/>
          <p:nvPr/>
        </p:nvSpPr>
        <p:spPr>
          <a:xfrm>
            <a:off x="3481184" y="1970488"/>
            <a:ext cx="5225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~9 million Veterinary Consultation Records since 2014</a:t>
            </a:r>
          </a:p>
          <a:p>
            <a:pPr algn="ctr"/>
            <a:r>
              <a:rPr lang="en-GB" dirty="0"/>
              <a:t>453 Sites across the UK </a:t>
            </a:r>
          </a:p>
          <a:p>
            <a:pPr algn="ctr"/>
            <a:r>
              <a:rPr lang="en-GB" dirty="0"/>
              <a:t>~1 million new records each year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7FE4CF-270D-16ED-AD63-DD585AC4BAAC}"/>
              </a:ext>
            </a:extLst>
          </p:cNvPr>
          <p:cNvSpPr/>
          <p:nvPr/>
        </p:nvSpPr>
        <p:spPr>
          <a:xfrm>
            <a:off x="5842000" y="4743450"/>
            <a:ext cx="1828800" cy="6667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14121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0372807-BFD5-9F98-4E6A-C50EC8BF5EC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CA3575-C2A5-B641-513E-E3EF58A0750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AB5243-C10D-9050-36AA-3CE97E65E69F}"/>
                </a:ext>
              </a:extLst>
            </p:cNvPr>
            <p:cNvSpPr/>
            <p:nvPr/>
          </p:nvSpPr>
          <p:spPr>
            <a:xfrm>
              <a:off x="195943" y="222069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6" name="Picture 15" descr="A screenshot of a video game&#10;&#10;Description automatically generated">
            <a:extLst>
              <a:ext uri="{FF2B5EF4-FFF2-40B4-BE49-F238E27FC236}">
                <a16:creationId xmlns:a16="http://schemas.microsoft.com/office/drawing/2014/main" id="{0629D3BF-DE3B-902D-0F49-8A812DB64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51" y="325521"/>
            <a:ext cx="11246273" cy="63104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94ADDB-BE6E-7EBB-8CA4-305B3EBD4851}"/>
              </a:ext>
            </a:extLst>
          </p:cNvPr>
          <p:cNvSpPr/>
          <p:nvPr/>
        </p:nvSpPr>
        <p:spPr>
          <a:xfrm>
            <a:off x="433251" y="874643"/>
            <a:ext cx="11463888" cy="5761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29019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1BEF0A2-360B-E5FA-F1CD-928890950A63}"/>
              </a:ext>
            </a:extLst>
          </p:cNvPr>
          <p:cNvGrpSpPr/>
          <p:nvPr/>
        </p:nvGrpSpPr>
        <p:grpSpPr>
          <a:xfrm>
            <a:off x="0" y="635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8D5C02-8DB3-1E1A-7AC7-2754E75AACF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6837B1-FB85-2E1D-356D-5B12419225AA}"/>
                </a:ext>
              </a:extLst>
            </p:cNvPr>
            <p:cNvSpPr/>
            <p:nvPr/>
          </p:nvSpPr>
          <p:spPr>
            <a:xfrm>
              <a:off x="195943" y="222069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3" name="Picture 22" descr="A picture containing text, screenshot, font, businesscard&#10;&#10;Description automatically generated">
            <a:extLst>
              <a:ext uri="{FF2B5EF4-FFF2-40B4-BE49-F238E27FC236}">
                <a16:creationId xmlns:a16="http://schemas.microsoft.com/office/drawing/2014/main" id="{DE18A086-E0BA-55D0-8642-7687C6B24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760"/>
          <a:stretch/>
        </p:blipFill>
        <p:spPr>
          <a:xfrm>
            <a:off x="494377" y="2146302"/>
            <a:ext cx="11212064" cy="165925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BC31662-BFE1-6A15-67AA-935A170A0553}"/>
              </a:ext>
            </a:extLst>
          </p:cNvPr>
          <p:cNvSpPr txBox="1"/>
          <p:nvPr/>
        </p:nvSpPr>
        <p:spPr>
          <a:xfrm>
            <a:off x="4866118" y="757982"/>
            <a:ext cx="2556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SAVSNET</a:t>
            </a:r>
          </a:p>
          <a:p>
            <a:pPr algn="ctr"/>
            <a:r>
              <a:rPr lang="en-GB" sz="2400" b="1" dirty="0"/>
              <a:t>Consultation Label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13DE3F5-267F-BF4A-BAB6-E5089F091238}"/>
              </a:ext>
            </a:extLst>
          </p:cNvPr>
          <p:cNvGrpSpPr/>
          <p:nvPr/>
        </p:nvGrpSpPr>
        <p:grpSpPr>
          <a:xfrm>
            <a:off x="-1516555" y="7107189"/>
            <a:ext cx="14915438" cy="4861133"/>
            <a:chOff x="-1516555" y="7107189"/>
            <a:chExt cx="14915438" cy="4861133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A86B3CE-EA11-DFFB-2BDA-197998FAE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02421">
              <a:off x="914442" y="7318421"/>
              <a:ext cx="3854713" cy="337694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C832004-A109-08B9-4389-5922FB597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380851">
              <a:off x="-1516555" y="8002246"/>
              <a:ext cx="4426288" cy="339333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93B9108-068B-2E32-65B5-D11E83D72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940600">
              <a:off x="1554825" y="8503007"/>
              <a:ext cx="4513340" cy="325930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1F7D3F9-C2CB-8962-99A8-56D1AC408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12534" y="7107189"/>
              <a:ext cx="4237668" cy="3999379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5F203F4-5351-8A72-00C6-B7D976D2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358438">
              <a:off x="8826574" y="7952873"/>
              <a:ext cx="4572309" cy="293274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6F169B3-BBC5-B9FC-2E2C-93E9857D1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0957845">
              <a:off x="4174837" y="8955484"/>
              <a:ext cx="4051355" cy="3012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64551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00091 -0.4722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1BEF0A2-360B-E5FA-F1CD-928890950A63}"/>
              </a:ext>
            </a:extLst>
          </p:cNvPr>
          <p:cNvGrpSpPr/>
          <p:nvPr/>
        </p:nvGrpSpPr>
        <p:grpSpPr>
          <a:xfrm>
            <a:off x="0" y="635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8D5C02-8DB3-1E1A-7AC7-2754E75AACF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6837B1-FB85-2E1D-356D-5B12419225AA}"/>
                </a:ext>
              </a:extLst>
            </p:cNvPr>
            <p:cNvSpPr/>
            <p:nvPr/>
          </p:nvSpPr>
          <p:spPr>
            <a:xfrm>
              <a:off x="195943" y="222069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16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F06741F0-404C-ED23-B82C-4A8A7EFAA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63" y="627840"/>
            <a:ext cx="11628240" cy="56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0767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1BEF0A2-360B-E5FA-F1CD-928890950A6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8D5C02-8DB3-1E1A-7AC7-2754E75AACF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6837B1-FB85-2E1D-356D-5B12419225AA}"/>
                </a:ext>
              </a:extLst>
            </p:cNvPr>
            <p:cNvSpPr/>
            <p:nvPr/>
          </p:nvSpPr>
          <p:spPr>
            <a:xfrm>
              <a:off x="195943" y="222069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7B9A14-1348-9E7E-0B06-3E22D4590E84}"/>
              </a:ext>
            </a:extLst>
          </p:cNvPr>
          <p:cNvSpPr txBox="1"/>
          <p:nvPr/>
        </p:nvSpPr>
        <p:spPr>
          <a:xfrm>
            <a:off x="2338115" y="751632"/>
            <a:ext cx="7511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Proposed WHO </a:t>
            </a:r>
            <a:r>
              <a:rPr lang="en-GB" sz="2400" b="1" i="1" dirty="0"/>
              <a:t>International Classification of Diseases 11</a:t>
            </a:r>
          </a:p>
          <a:p>
            <a:pPr algn="ctr"/>
            <a:r>
              <a:rPr lang="en-GB" sz="2400" b="1" dirty="0"/>
              <a:t>Syndromic</a:t>
            </a:r>
            <a:r>
              <a:rPr lang="en-GB" sz="2400" b="1" i="1" dirty="0"/>
              <a:t> </a:t>
            </a:r>
            <a:r>
              <a:rPr lang="en-GB" sz="2400" b="1" dirty="0"/>
              <a:t>Label</a:t>
            </a:r>
          </a:p>
        </p:txBody>
      </p:sp>
      <p:pic>
        <p:nvPicPr>
          <p:cNvPr id="2" name="Picture 1" descr="A picture containing text, screenshot, font, businesscard&#10;&#10;Description automatically generated">
            <a:extLst>
              <a:ext uri="{FF2B5EF4-FFF2-40B4-BE49-F238E27FC236}">
                <a16:creationId xmlns:a16="http://schemas.microsoft.com/office/drawing/2014/main" id="{EE6F70D5-84F7-A683-655A-D753A60B00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53" b="975"/>
          <a:stretch/>
        </p:blipFill>
        <p:spPr>
          <a:xfrm>
            <a:off x="487790" y="2363973"/>
            <a:ext cx="11212064" cy="29744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7C687-3650-73C5-2750-5339708F4705}"/>
              </a:ext>
            </a:extLst>
          </p:cNvPr>
          <p:cNvSpPr txBox="1"/>
          <p:nvPr/>
        </p:nvSpPr>
        <p:spPr>
          <a:xfrm>
            <a:off x="2098556" y="5765497"/>
            <a:ext cx="7846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Possible Outbreak:</a:t>
            </a:r>
          </a:p>
          <a:p>
            <a:r>
              <a:rPr lang="en-GB" b="1" dirty="0"/>
              <a:t>Two</a:t>
            </a:r>
            <a:r>
              <a:rPr lang="en-GB" dirty="0"/>
              <a:t> consecutive weeks where the red points exceeds the 99% confidence interval</a:t>
            </a:r>
          </a:p>
        </p:txBody>
      </p:sp>
    </p:spTree>
    <p:extLst>
      <p:ext uri="{BB962C8B-B14F-4D97-AF65-F5344CB8AC3E}">
        <p14:creationId xmlns:p14="http://schemas.microsoft.com/office/powerpoint/2010/main" val="1463348990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B0DB298-C79B-C3EA-45CD-607F512849D5}"/>
              </a:ext>
            </a:extLst>
          </p:cNvPr>
          <p:cNvGrpSpPr/>
          <p:nvPr/>
        </p:nvGrpSpPr>
        <p:grpSpPr>
          <a:xfrm>
            <a:off x="0" y="-957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30BD2A-8241-A7C7-A852-0955320141C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AE78874-401E-2A74-576C-F6EEE448116A}"/>
                </a:ext>
              </a:extLst>
            </p:cNvPr>
            <p:cNvSpPr/>
            <p:nvPr/>
          </p:nvSpPr>
          <p:spPr>
            <a:xfrm>
              <a:off x="195943" y="222069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1" name="Picture 10" descr="A screenshot of a graph&#10;&#10;Description automatically generated with low confidence">
            <a:extLst>
              <a:ext uri="{FF2B5EF4-FFF2-40B4-BE49-F238E27FC236}">
                <a16:creationId xmlns:a16="http://schemas.microsoft.com/office/drawing/2014/main" id="{FF707408-CA90-DFBC-F6BD-4D3D0A25FF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3448" r="20146"/>
          <a:stretch/>
        </p:blipFill>
        <p:spPr>
          <a:xfrm>
            <a:off x="1536567" y="1658048"/>
            <a:ext cx="8271723" cy="41217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E7CBD6-7DA7-0A6F-DEB9-54EC3D5CF90F}"/>
              </a:ext>
            </a:extLst>
          </p:cNvPr>
          <p:cNvSpPr txBox="1"/>
          <p:nvPr/>
        </p:nvSpPr>
        <p:spPr>
          <a:xfrm>
            <a:off x="2098556" y="5765497"/>
            <a:ext cx="7846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Possible Outbreak:</a:t>
            </a:r>
          </a:p>
          <a:p>
            <a:r>
              <a:rPr lang="en-GB" b="1" dirty="0"/>
              <a:t>Two</a:t>
            </a:r>
            <a:r>
              <a:rPr lang="en-GB" dirty="0"/>
              <a:t> consecutive weeks where the red points exceeds the 99% confidence interval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03F875-1208-B016-70D0-895909E5C56A}"/>
              </a:ext>
            </a:extLst>
          </p:cNvPr>
          <p:cNvSpPr txBox="1"/>
          <p:nvPr/>
        </p:nvSpPr>
        <p:spPr>
          <a:xfrm>
            <a:off x="6545311" y="1118899"/>
            <a:ext cx="158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 dot = 1 week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8954E-81A6-C127-D4F6-ECAA6332E1A9}"/>
              </a:ext>
            </a:extLst>
          </p:cNvPr>
          <p:cNvSpPr txBox="1"/>
          <p:nvPr/>
        </p:nvSpPr>
        <p:spPr>
          <a:xfrm>
            <a:off x="10335981" y="4138275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95% CI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C2514-84D8-260E-673E-CCAB14C46A60}"/>
              </a:ext>
            </a:extLst>
          </p:cNvPr>
          <p:cNvSpPr txBox="1"/>
          <p:nvPr/>
        </p:nvSpPr>
        <p:spPr>
          <a:xfrm>
            <a:off x="10335980" y="4641611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99% CI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F9ABB-4D73-937B-A67A-509C54F8AABF}"/>
              </a:ext>
            </a:extLst>
          </p:cNvPr>
          <p:cNvSpPr txBox="1"/>
          <p:nvPr/>
        </p:nvSpPr>
        <p:spPr>
          <a:xfrm>
            <a:off x="10250578" y="2781712"/>
            <a:ext cx="1227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Predicted </a:t>
            </a:r>
          </a:p>
          <a:p>
            <a:r>
              <a:rPr lang="en-GB" b="1" dirty="0"/>
              <a:t>Prevalence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ACFD4B-A46A-49CB-C2EF-242F30F5BE45}"/>
              </a:ext>
            </a:extLst>
          </p:cNvPr>
          <p:cNvCxnSpPr>
            <a:cxnSpLocks/>
          </p:cNvCxnSpPr>
          <p:nvPr/>
        </p:nvCxnSpPr>
        <p:spPr>
          <a:xfrm flipV="1">
            <a:off x="9526517" y="3104877"/>
            <a:ext cx="724061" cy="8611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D88721-6A42-8AF3-1DA9-F2C831ED4785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9724253" y="4284674"/>
            <a:ext cx="611728" cy="38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00FD683-7F46-30C1-0F82-AF3C1F3A62EA}"/>
              </a:ext>
            </a:extLst>
          </p:cNvPr>
          <p:cNvCxnSpPr>
            <a:cxnSpLocks/>
          </p:cNvCxnSpPr>
          <p:nvPr/>
        </p:nvCxnSpPr>
        <p:spPr>
          <a:xfrm>
            <a:off x="9704517" y="4444008"/>
            <a:ext cx="631463" cy="3815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47EC40-E45F-17BF-B5EC-BA77F56AC858}"/>
              </a:ext>
            </a:extLst>
          </p:cNvPr>
          <p:cNvCxnSpPr>
            <a:cxnSpLocks/>
          </p:cNvCxnSpPr>
          <p:nvPr/>
        </p:nvCxnSpPr>
        <p:spPr>
          <a:xfrm>
            <a:off x="7242369" y="1473382"/>
            <a:ext cx="0" cy="23486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0FF1C4D-E76A-010F-CB0A-6D3B37B2033E}"/>
              </a:ext>
            </a:extLst>
          </p:cNvPr>
          <p:cNvSpPr/>
          <p:nvPr/>
        </p:nvSpPr>
        <p:spPr>
          <a:xfrm>
            <a:off x="789564" y="799797"/>
            <a:ext cx="1371600" cy="1136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854CC8-AC51-BEFF-6FC9-A0478CCF43D5}"/>
              </a:ext>
            </a:extLst>
          </p:cNvPr>
          <p:cNvSpPr/>
          <p:nvPr/>
        </p:nvSpPr>
        <p:spPr>
          <a:xfrm>
            <a:off x="2653990" y="1750741"/>
            <a:ext cx="1350719" cy="1159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Outbreak of Severe Vomiting in Dogs Associated with a Canine Enteric Coronavirus, United Kingdom</a:t>
            </a:r>
          </a:p>
        </p:txBody>
      </p:sp>
      <p:pic>
        <p:nvPicPr>
          <p:cNvPr id="15" name="Picture 14" descr="A mathematical equations and formulas&#10;&#10;Description automatically generated">
            <a:extLst>
              <a:ext uri="{FF2B5EF4-FFF2-40B4-BE49-F238E27FC236}">
                <a16:creationId xmlns:a16="http://schemas.microsoft.com/office/drawing/2014/main" id="{4F38041B-C7EA-5C93-B86D-9F851DCF3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53" y="-1068671"/>
            <a:ext cx="2289027" cy="778371"/>
          </a:xfrm>
          <a:prstGeom prst="rect">
            <a:avLst/>
          </a:prstGeom>
        </p:spPr>
      </p:pic>
      <p:pic>
        <p:nvPicPr>
          <p:cNvPr id="22" name="Picture 21" descr="A close up of a newspaper&#10;&#10;Description automatically generated">
            <a:extLst>
              <a:ext uri="{FF2B5EF4-FFF2-40B4-BE49-F238E27FC236}">
                <a16:creationId xmlns:a16="http://schemas.microsoft.com/office/drawing/2014/main" id="{FB31FE41-75C2-D310-BBD0-250FF1B74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649" y="6978110"/>
            <a:ext cx="6892641" cy="56795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14905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-0.00078 -0.6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B0DB298-C79B-C3EA-45CD-607F512849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30BD2A-8241-A7C7-A852-0955320141C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AE78874-401E-2A74-576C-F6EEE448116A}"/>
                </a:ext>
              </a:extLst>
            </p:cNvPr>
            <p:cNvSpPr/>
            <p:nvPr/>
          </p:nvSpPr>
          <p:spPr>
            <a:xfrm>
              <a:off x="195943" y="222069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Content Placeholder 4" descr="A picture containing text, diagram, map&#10;&#10;Description automatically generated">
            <a:extLst>
              <a:ext uri="{FF2B5EF4-FFF2-40B4-BE49-F238E27FC236}">
                <a16:creationId xmlns:a16="http://schemas.microsoft.com/office/drawing/2014/main" id="{86884BB5-CEBE-381C-165A-633FEB6950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3354" r="19967"/>
          <a:stretch/>
        </p:blipFill>
        <p:spPr>
          <a:xfrm>
            <a:off x="2880919" y="3239174"/>
            <a:ext cx="6874077" cy="3450664"/>
          </a:xfrm>
          <a:prstGeom prst="rect">
            <a:avLst/>
          </a:prstGeom>
        </p:spPr>
      </p:pic>
      <p:pic>
        <p:nvPicPr>
          <p:cNvPr id="2" name="Content Placeholder 4" descr="A picture containing text, diagram, map&#10;&#10;Description automatically generated">
            <a:extLst>
              <a:ext uri="{FF2B5EF4-FFF2-40B4-BE49-F238E27FC236}">
                <a16:creationId xmlns:a16="http://schemas.microsoft.com/office/drawing/2014/main" id="{46731D69-72C9-CA5B-8B0B-6F5BD728DA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1364" t="32179" r="19864" b="36185"/>
          <a:stretch/>
        </p:blipFill>
        <p:spPr>
          <a:xfrm>
            <a:off x="2753819" y="386809"/>
            <a:ext cx="6990026" cy="29606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C79721-5FB9-AAF0-A47C-C645AAFEAEC2}"/>
              </a:ext>
            </a:extLst>
          </p:cNvPr>
          <p:cNvSpPr/>
          <p:nvPr/>
        </p:nvSpPr>
        <p:spPr>
          <a:xfrm>
            <a:off x="3786809" y="496957"/>
            <a:ext cx="1490869" cy="278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B1A01F-4447-0873-D4E8-ACDAD1FEC462}"/>
              </a:ext>
            </a:extLst>
          </p:cNvPr>
          <p:cNvSpPr/>
          <p:nvPr/>
        </p:nvSpPr>
        <p:spPr>
          <a:xfrm>
            <a:off x="3786808" y="3349322"/>
            <a:ext cx="1143001" cy="904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A962C4-48CE-85BA-8451-E4C35DDFB959}"/>
              </a:ext>
            </a:extLst>
          </p:cNvPr>
          <p:cNvSpPr txBox="1"/>
          <p:nvPr/>
        </p:nvSpPr>
        <p:spPr>
          <a:xfrm>
            <a:off x="546241" y="1636291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Clinician Label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C9876-1E63-908B-4916-56A782AA85B6}"/>
              </a:ext>
            </a:extLst>
          </p:cNvPr>
          <p:cNvSpPr txBox="1"/>
          <p:nvPr/>
        </p:nvSpPr>
        <p:spPr>
          <a:xfrm>
            <a:off x="691089" y="4598786"/>
            <a:ext cx="186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CatGPT Label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9F288E-1369-F48C-068B-3088225BF8D3}"/>
              </a:ext>
            </a:extLst>
          </p:cNvPr>
          <p:cNvGrpSpPr/>
          <p:nvPr/>
        </p:nvGrpSpPr>
        <p:grpSpPr>
          <a:xfrm>
            <a:off x="3878001" y="2045514"/>
            <a:ext cx="1399677" cy="1193672"/>
            <a:chOff x="3878001" y="2045514"/>
            <a:chExt cx="1399677" cy="119367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66517BE-C3E4-255A-2864-48ABE8521DBD}"/>
                </a:ext>
              </a:extLst>
            </p:cNvPr>
            <p:cNvCxnSpPr>
              <a:cxnSpLocks/>
            </p:cNvCxnSpPr>
            <p:nvPr/>
          </p:nvCxnSpPr>
          <p:spPr>
            <a:xfrm>
              <a:off x="4532243" y="2447887"/>
              <a:ext cx="745435" cy="7912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BB6859-C6FD-19C3-FCEA-181FC5C2B3D1}"/>
                </a:ext>
              </a:extLst>
            </p:cNvPr>
            <p:cNvSpPr/>
            <p:nvPr/>
          </p:nvSpPr>
          <p:spPr>
            <a:xfrm>
              <a:off x="3878001" y="2045514"/>
              <a:ext cx="110818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 weeks!</a:t>
              </a:r>
            </a:p>
          </p:txBody>
        </p:sp>
      </p:grpSp>
      <p:pic>
        <p:nvPicPr>
          <p:cNvPr id="21" name="Picture 20" descr="A picture containing text, screenshot, font, businesscard&#10;&#10;Description automatically generated">
            <a:extLst>
              <a:ext uri="{FF2B5EF4-FFF2-40B4-BE49-F238E27FC236}">
                <a16:creationId xmlns:a16="http://schemas.microsoft.com/office/drawing/2014/main" id="{8F2C661B-CD47-3429-93D5-A7BDCB1B96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21" t="68183" r="39579" b="16281"/>
          <a:stretch/>
        </p:blipFill>
        <p:spPr>
          <a:xfrm>
            <a:off x="484302" y="5142815"/>
            <a:ext cx="2276005" cy="731501"/>
          </a:xfrm>
          <a:prstGeom prst="rect">
            <a:avLst/>
          </a:prstGeom>
        </p:spPr>
      </p:pic>
      <p:pic>
        <p:nvPicPr>
          <p:cNvPr id="22" name="Picture 21" descr="A picture containing text, screenshot, font, businesscard&#10;&#10;Description automatically generated">
            <a:extLst>
              <a:ext uri="{FF2B5EF4-FFF2-40B4-BE49-F238E27FC236}">
                <a16:creationId xmlns:a16="http://schemas.microsoft.com/office/drawing/2014/main" id="{1D382B96-5A2D-2377-A67A-25C505B4B0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700" b="83194"/>
          <a:stretch/>
        </p:blipFill>
        <p:spPr>
          <a:xfrm>
            <a:off x="411878" y="2107354"/>
            <a:ext cx="2276005" cy="7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6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9C15A6A-04D5-7498-8696-772E6847C5E7}"/>
              </a:ext>
            </a:extLst>
          </p:cNvPr>
          <p:cNvGrpSpPr/>
          <p:nvPr/>
        </p:nvGrpSpPr>
        <p:grpSpPr>
          <a:xfrm>
            <a:off x="0" y="-25801"/>
            <a:ext cx="12192000" cy="6858000"/>
            <a:chOff x="0" y="0"/>
            <a:chExt cx="12192000" cy="685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6948F0F-7D6F-E740-EA7E-EBE1485F2CB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D2B09B0-066B-D2B5-533C-B510B679F243}"/>
                </a:ext>
              </a:extLst>
            </p:cNvPr>
            <p:cNvSpPr/>
            <p:nvPr/>
          </p:nvSpPr>
          <p:spPr>
            <a:xfrm>
              <a:off x="195943" y="222069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090B069-1DE7-7D1D-8DFC-CC82FFAC5D3C}"/>
              </a:ext>
            </a:extLst>
          </p:cNvPr>
          <p:cNvSpPr/>
          <p:nvPr/>
        </p:nvSpPr>
        <p:spPr>
          <a:xfrm>
            <a:off x="287383" y="222069"/>
            <a:ext cx="5808617" cy="64661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87882-3BB3-7C27-1DBC-0A6EC710A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555" y="577262"/>
            <a:ext cx="5061935" cy="2641389"/>
          </a:xfrm>
        </p:spPr>
        <p:txBody>
          <a:bodyPr anchor="b">
            <a:normAutofit/>
          </a:bodyPr>
          <a:lstStyle/>
          <a:p>
            <a:pPr algn="l"/>
            <a:r>
              <a:rPr lang="en-GB" sz="4800" b="1" kern="100" dirty="0">
                <a:effectLst/>
                <a:latin typeface=""/>
                <a:ea typeface="Silom" pitchFamily="2" charset="-34"/>
                <a:cs typeface="Times New Roman" panose="02020603050405020304" pitchFamily="18" charset="0"/>
              </a:rPr>
              <a:t>Thanks!</a:t>
            </a:r>
            <a:endParaRPr lang="en-GB" sz="4800" b="1" dirty="0">
              <a:latin typeface="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86E83-FD9C-C4F4-0A0C-D3D1B1E78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328" y="3440720"/>
            <a:ext cx="4877988" cy="963581"/>
          </a:xfrm>
        </p:spPr>
        <p:txBody>
          <a:bodyPr>
            <a:noAutofit/>
          </a:bodyPr>
          <a:lstStyle/>
          <a:p>
            <a:pPr algn="l"/>
            <a:r>
              <a:rPr lang="en-GB" sz="2600" b="1" dirty="0">
                <a:latin typeface="+mj-lt"/>
              </a:rPr>
              <a:t>Sean Farrell</a:t>
            </a:r>
            <a:endParaRPr lang="en-GB" sz="2600" dirty="0">
              <a:latin typeface="+mj-lt"/>
            </a:endParaRP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sean.farrell2@durham.ac.uk</a:t>
            </a:r>
          </a:p>
        </p:txBody>
      </p:sp>
      <p:pic>
        <p:nvPicPr>
          <p:cNvPr id="2050" name="Picture 2" descr="ChatGPT graphic">
            <a:extLst>
              <a:ext uri="{FF2B5EF4-FFF2-40B4-BE49-F238E27FC236}">
                <a16:creationId xmlns:a16="http://schemas.microsoft.com/office/drawing/2014/main" id="{64C5EF2C-DAB2-5B4A-38D7-6C6BE950E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168" y="1160468"/>
            <a:ext cx="4485462" cy="4485462"/>
          </a:xfrm>
          <a:prstGeom prst="rect">
            <a:avLst/>
          </a:prstGeom>
          <a:noFill/>
          <a:effectLst>
            <a:outerShdw blurRad="192692" dist="64423" dir="2700000" sx="101816" sy="101816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1C36E99B-39EA-5893-C38F-67065F5960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54689" y="5203272"/>
            <a:ext cx="1477231" cy="656547"/>
          </a:xfrm>
          <a:prstGeom prst="rect">
            <a:avLst/>
          </a:prstGeom>
        </p:spPr>
      </p:pic>
      <p:pic>
        <p:nvPicPr>
          <p:cNvPr id="2052" name="Picture 4" descr="Simple Cat Icons - Free SVG &amp; PNG Simple Cat Images - Noun ...">
            <a:extLst>
              <a:ext uri="{FF2B5EF4-FFF2-40B4-BE49-F238E27FC236}">
                <a16:creationId xmlns:a16="http://schemas.microsoft.com/office/drawing/2014/main" id="{0D6D379F-65B3-E716-C99F-993B30C1E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87" y="1434353"/>
            <a:ext cx="4296485" cy="429648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355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2D9F-7AC4-A18D-E84D-C348FEFE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10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/>
              <a:t>e.g. Sam the Chihuahua presented with a cough, blood in the urine, and a skin rash  </a:t>
            </a:r>
            <a:br>
              <a:rPr lang="en-GB" sz="4400" b="1" dirty="0"/>
            </a:b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C0842A-F5D1-A0BA-2854-4E301931D277}"/>
              </a:ext>
            </a:extLst>
          </p:cNvPr>
          <p:cNvSpPr/>
          <p:nvPr/>
        </p:nvSpPr>
        <p:spPr>
          <a:xfrm>
            <a:off x="628436" y="4369826"/>
            <a:ext cx="10930772" cy="13744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76B81-ED4C-27D0-E6B5-6A87955CD39B}"/>
              </a:ext>
            </a:extLst>
          </p:cNvPr>
          <p:cNvSpPr txBox="1"/>
          <p:nvPr/>
        </p:nvSpPr>
        <p:spPr>
          <a:xfrm>
            <a:off x="700244" y="4408737"/>
            <a:ext cx="1085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ICD-11 Automated Label </a:t>
            </a:r>
          </a:p>
        </p:txBody>
      </p:sp>
      <p:pic>
        <p:nvPicPr>
          <p:cNvPr id="7" name="Picture 6" descr="A picture containing text, screenshot, font, businesscard&#10;&#10;Description automatically generated">
            <a:extLst>
              <a:ext uri="{FF2B5EF4-FFF2-40B4-BE49-F238E27FC236}">
                <a16:creationId xmlns:a16="http://schemas.microsoft.com/office/drawing/2014/main" id="{A4B53DA3-9247-7C56-8E1F-38E1A0FAB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" t="84643" r="79703" b="975"/>
          <a:stretch/>
        </p:blipFill>
        <p:spPr>
          <a:xfrm>
            <a:off x="2374019" y="4981437"/>
            <a:ext cx="2190750" cy="677202"/>
          </a:xfrm>
          <a:prstGeom prst="rect">
            <a:avLst/>
          </a:prstGeom>
        </p:spPr>
      </p:pic>
      <p:pic>
        <p:nvPicPr>
          <p:cNvPr id="8" name="Picture 7" descr="A picture containing text, screenshot, font, businesscard&#10;&#10;Description automatically generated">
            <a:extLst>
              <a:ext uri="{FF2B5EF4-FFF2-40B4-BE49-F238E27FC236}">
                <a16:creationId xmlns:a16="http://schemas.microsoft.com/office/drawing/2014/main" id="{84F50C9A-082A-C46F-BA56-5581B153B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3" t="69302" r="59768" b="16316"/>
          <a:stretch/>
        </p:blipFill>
        <p:spPr>
          <a:xfrm>
            <a:off x="5096854" y="4981437"/>
            <a:ext cx="2190750" cy="677202"/>
          </a:xfrm>
          <a:prstGeom prst="rect">
            <a:avLst/>
          </a:prstGeom>
        </p:spPr>
      </p:pic>
      <p:pic>
        <p:nvPicPr>
          <p:cNvPr id="9" name="Picture 8" descr="A picture containing text, screenshot, font, businesscard&#10;&#10;Description automatically generated">
            <a:extLst>
              <a:ext uri="{FF2B5EF4-FFF2-40B4-BE49-F238E27FC236}">
                <a16:creationId xmlns:a16="http://schemas.microsoft.com/office/drawing/2014/main" id="{E52AFF2F-B794-49CF-BAA5-911D5F358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81" t="69302" r="20180" b="16316"/>
          <a:stretch/>
        </p:blipFill>
        <p:spPr>
          <a:xfrm>
            <a:off x="7827354" y="4981437"/>
            <a:ext cx="2190750" cy="6772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63B761-6521-473E-662D-4738321544FA}"/>
              </a:ext>
            </a:extLst>
          </p:cNvPr>
          <p:cNvSpPr txBox="1"/>
          <p:nvPr/>
        </p:nvSpPr>
        <p:spPr>
          <a:xfrm>
            <a:off x="4557924" y="5135372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940A68-33FF-4124-4512-50B14C028015}"/>
              </a:ext>
            </a:extLst>
          </p:cNvPr>
          <p:cNvSpPr txBox="1"/>
          <p:nvPr/>
        </p:nvSpPr>
        <p:spPr>
          <a:xfrm>
            <a:off x="7280759" y="5135372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DCADF8-8D3A-757B-4A88-7F4AE23C2826}"/>
              </a:ext>
            </a:extLst>
          </p:cNvPr>
          <p:cNvGrpSpPr/>
          <p:nvPr/>
        </p:nvGrpSpPr>
        <p:grpSpPr>
          <a:xfrm>
            <a:off x="628436" y="2243020"/>
            <a:ext cx="10930772" cy="1375201"/>
            <a:chOff x="592532" y="4924740"/>
            <a:chExt cx="10930772" cy="137446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17C52B-7DCD-8D50-B709-5FF8B8A6730C}"/>
                </a:ext>
              </a:extLst>
            </p:cNvPr>
            <p:cNvSpPr/>
            <p:nvPr/>
          </p:nvSpPr>
          <p:spPr>
            <a:xfrm>
              <a:off x="592532" y="4924742"/>
              <a:ext cx="10930772" cy="1374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8AAC97C-50E0-D1B5-98B4-654CA1BF7FC8}"/>
                </a:ext>
              </a:extLst>
            </p:cNvPr>
            <p:cNvGrpSpPr/>
            <p:nvPr/>
          </p:nvGrpSpPr>
          <p:grpSpPr>
            <a:xfrm>
              <a:off x="1142042" y="5430059"/>
              <a:ext cx="10028566" cy="744583"/>
              <a:chOff x="1091736" y="5690559"/>
              <a:chExt cx="10028566" cy="744583"/>
            </a:xfrm>
          </p:grpSpPr>
          <p:pic>
            <p:nvPicPr>
              <p:cNvPr id="16" name="Picture 15" descr="A picture containing text, screenshot, font, businesscard&#10;&#10;Description automatically generated">
                <a:extLst>
                  <a:ext uri="{FF2B5EF4-FFF2-40B4-BE49-F238E27FC236}">
                    <a16:creationId xmlns:a16="http://schemas.microsoft.com/office/drawing/2014/main" id="{F7A62E91-BEE1-F19F-82D4-A830687B4D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674" t="16894" r="79843" b="67293"/>
              <a:stretch/>
            </p:blipFill>
            <p:spPr>
              <a:xfrm>
                <a:off x="1091736" y="5690559"/>
                <a:ext cx="2184400" cy="744583"/>
              </a:xfrm>
              <a:prstGeom prst="rect">
                <a:avLst/>
              </a:prstGeom>
            </p:spPr>
          </p:pic>
          <p:pic>
            <p:nvPicPr>
              <p:cNvPr id="17" name="Picture 16" descr="A picture containing text, screenshot, font, businesscard&#10;&#10;Description automatically generated">
                <a:extLst>
                  <a:ext uri="{FF2B5EF4-FFF2-40B4-BE49-F238E27FC236}">
                    <a16:creationId xmlns:a16="http://schemas.microsoft.com/office/drawing/2014/main" id="{7EB02D5A-5016-48F3-7422-1B891523C8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0723" t="17216" r="59794" b="67832"/>
              <a:stretch/>
            </p:blipFill>
            <p:spPr>
              <a:xfrm>
                <a:off x="3706458" y="5722388"/>
                <a:ext cx="2184400" cy="704045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text, screenshot, font, businesscard&#10;&#10;Description automatically generated">
                <a:extLst>
                  <a:ext uri="{FF2B5EF4-FFF2-40B4-BE49-F238E27FC236}">
                    <a16:creationId xmlns:a16="http://schemas.microsoft.com/office/drawing/2014/main" id="{31FD9F19-6203-E3C6-C62C-4AEBDF0F12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0712" t="1571" r="39806" b="83477"/>
              <a:stretch/>
            </p:blipFill>
            <p:spPr>
              <a:xfrm>
                <a:off x="6321180" y="5729882"/>
                <a:ext cx="2184400" cy="704045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text, screenshot, font, businesscard&#10;&#10;Description automatically generated">
                <a:extLst>
                  <a:ext uri="{FF2B5EF4-FFF2-40B4-BE49-F238E27FC236}">
                    <a16:creationId xmlns:a16="http://schemas.microsoft.com/office/drawing/2014/main" id="{139C754E-22EC-A686-8B14-6F6D6819EF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9903" t="17703" r="615" b="67345"/>
              <a:stretch/>
            </p:blipFill>
            <p:spPr>
              <a:xfrm>
                <a:off x="8935902" y="5729882"/>
                <a:ext cx="2184400" cy="704045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EA5BA9-AEA7-010F-CBD1-A25B6786D7E7}"/>
                  </a:ext>
                </a:extLst>
              </p:cNvPr>
              <p:cNvSpPr txBox="1"/>
              <p:nvPr/>
            </p:nvSpPr>
            <p:spPr>
              <a:xfrm>
                <a:off x="3297975" y="5878184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or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3B6FB9-B1F4-CA3A-F2AA-099DCB52EE30}"/>
                  </a:ext>
                </a:extLst>
              </p:cNvPr>
              <p:cNvSpPr txBox="1"/>
              <p:nvPr/>
            </p:nvSpPr>
            <p:spPr>
              <a:xfrm>
                <a:off x="5900501" y="5878184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or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79CD7F1-6F0D-3D0A-A59C-B1A9F0D77B5E}"/>
                  </a:ext>
                </a:extLst>
              </p:cNvPr>
              <p:cNvSpPr txBox="1"/>
              <p:nvPr/>
            </p:nvSpPr>
            <p:spPr>
              <a:xfrm>
                <a:off x="8539615" y="5889744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or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56F54B-26F4-6775-DB25-C191980A6AD3}"/>
                </a:ext>
              </a:extLst>
            </p:cNvPr>
            <p:cNvSpPr txBox="1"/>
            <p:nvPr/>
          </p:nvSpPr>
          <p:spPr>
            <a:xfrm>
              <a:off x="664340" y="4924740"/>
              <a:ext cx="10858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Clinician-assigned Consultation Label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566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0372807-BFD5-9F98-4E6A-C50EC8BF5EC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CA3575-C2A5-B641-513E-E3EF58A0750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AB5243-C10D-9050-36AA-3CE97E65E69F}"/>
                </a:ext>
              </a:extLst>
            </p:cNvPr>
            <p:cNvSpPr/>
            <p:nvPr/>
          </p:nvSpPr>
          <p:spPr>
            <a:xfrm>
              <a:off x="195943" y="222069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6" name="Picture 15" descr="A screenshot of a video game&#10;&#10;Description automatically generated">
            <a:extLst>
              <a:ext uri="{FF2B5EF4-FFF2-40B4-BE49-F238E27FC236}">
                <a16:creationId xmlns:a16="http://schemas.microsoft.com/office/drawing/2014/main" id="{0629D3BF-DE3B-902D-0F49-8A812DB64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51" y="325521"/>
            <a:ext cx="11246273" cy="63104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1A6AF9-086B-AE04-81B9-0FBBA635A91F}"/>
              </a:ext>
            </a:extLst>
          </p:cNvPr>
          <p:cNvSpPr/>
          <p:nvPr/>
        </p:nvSpPr>
        <p:spPr>
          <a:xfrm>
            <a:off x="433251" y="1391478"/>
            <a:ext cx="11463888" cy="5244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03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0372807-BFD5-9F98-4E6A-C50EC8BF5EC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CA3575-C2A5-B641-513E-E3EF58A0750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AB5243-C10D-9050-36AA-3CE97E65E69F}"/>
                </a:ext>
              </a:extLst>
            </p:cNvPr>
            <p:cNvSpPr/>
            <p:nvPr/>
          </p:nvSpPr>
          <p:spPr>
            <a:xfrm>
              <a:off x="195943" y="222069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6" name="Picture 15" descr="A screenshot of a video game&#10;&#10;Description automatically generated">
            <a:extLst>
              <a:ext uri="{FF2B5EF4-FFF2-40B4-BE49-F238E27FC236}">
                <a16:creationId xmlns:a16="http://schemas.microsoft.com/office/drawing/2014/main" id="{0629D3BF-DE3B-902D-0F49-8A812DB64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51" y="325521"/>
            <a:ext cx="11246273" cy="63104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1A6AF9-086B-AE04-81B9-0FBBA635A91F}"/>
              </a:ext>
            </a:extLst>
          </p:cNvPr>
          <p:cNvSpPr/>
          <p:nvPr/>
        </p:nvSpPr>
        <p:spPr>
          <a:xfrm>
            <a:off x="433251" y="2007704"/>
            <a:ext cx="11463888" cy="4628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15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0372807-BFD5-9F98-4E6A-C50EC8BF5EC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CA3575-C2A5-B641-513E-E3EF58A0750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AB5243-C10D-9050-36AA-3CE97E65E69F}"/>
                </a:ext>
              </a:extLst>
            </p:cNvPr>
            <p:cNvSpPr/>
            <p:nvPr/>
          </p:nvSpPr>
          <p:spPr>
            <a:xfrm>
              <a:off x="195943" y="222069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6" name="Picture 15" descr="A screenshot of a video game&#10;&#10;Description automatically generated">
            <a:extLst>
              <a:ext uri="{FF2B5EF4-FFF2-40B4-BE49-F238E27FC236}">
                <a16:creationId xmlns:a16="http://schemas.microsoft.com/office/drawing/2014/main" id="{0629D3BF-DE3B-902D-0F49-8A812DB64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51" y="325521"/>
            <a:ext cx="11246273" cy="63104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1A6AF9-086B-AE04-81B9-0FBBA635A91F}"/>
              </a:ext>
            </a:extLst>
          </p:cNvPr>
          <p:cNvSpPr/>
          <p:nvPr/>
        </p:nvSpPr>
        <p:spPr>
          <a:xfrm>
            <a:off x="433251" y="2613990"/>
            <a:ext cx="11463888" cy="4021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33FF07FD-7750-343A-1C5E-C34206C04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317"/>
          <a:stretch/>
        </p:blipFill>
        <p:spPr>
          <a:xfrm>
            <a:off x="433250" y="325449"/>
            <a:ext cx="11246400" cy="237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1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0372807-BFD5-9F98-4E6A-C50EC8BF5EC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CA3575-C2A5-B641-513E-E3EF58A0750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AB5243-C10D-9050-36AA-3CE97E65E69F}"/>
                </a:ext>
              </a:extLst>
            </p:cNvPr>
            <p:cNvSpPr/>
            <p:nvPr/>
          </p:nvSpPr>
          <p:spPr>
            <a:xfrm>
              <a:off x="195943" y="222069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6" name="Picture 15" descr="A screenshot of a video game&#10;&#10;Description automatically generated">
            <a:extLst>
              <a:ext uri="{FF2B5EF4-FFF2-40B4-BE49-F238E27FC236}">
                <a16:creationId xmlns:a16="http://schemas.microsoft.com/office/drawing/2014/main" id="{0629D3BF-DE3B-902D-0F49-8A812DB64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50" y="325520"/>
            <a:ext cx="11246400" cy="63104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1A6AF9-086B-AE04-81B9-0FBBA635A91F}"/>
              </a:ext>
            </a:extLst>
          </p:cNvPr>
          <p:cNvSpPr/>
          <p:nvPr/>
        </p:nvSpPr>
        <p:spPr>
          <a:xfrm>
            <a:off x="433251" y="3041374"/>
            <a:ext cx="11463888" cy="3594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D79AC3CF-228C-14F1-1895-C39B9C6646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317"/>
          <a:stretch/>
        </p:blipFill>
        <p:spPr>
          <a:xfrm>
            <a:off x="433250" y="325449"/>
            <a:ext cx="11246400" cy="237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2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0372807-BFD5-9F98-4E6A-C50EC8BF5EC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CA3575-C2A5-B641-513E-E3EF58A0750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AB5243-C10D-9050-36AA-3CE97E65E69F}"/>
                </a:ext>
              </a:extLst>
            </p:cNvPr>
            <p:cNvSpPr/>
            <p:nvPr/>
          </p:nvSpPr>
          <p:spPr>
            <a:xfrm>
              <a:off x="195943" y="222069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6" name="Picture 15" descr="A screenshot of a video game&#10;&#10;Description automatically generated">
            <a:extLst>
              <a:ext uri="{FF2B5EF4-FFF2-40B4-BE49-F238E27FC236}">
                <a16:creationId xmlns:a16="http://schemas.microsoft.com/office/drawing/2014/main" id="{0629D3BF-DE3B-902D-0F49-8A812DB64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51" y="325521"/>
            <a:ext cx="11246273" cy="6310409"/>
          </a:xfrm>
          <a:prstGeom prst="rect">
            <a:avLst/>
          </a:prstGeom>
        </p:spPr>
      </p:pic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5BCFE88B-EF63-19A9-0140-B6D18FC643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317"/>
          <a:stretch/>
        </p:blipFill>
        <p:spPr>
          <a:xfrm>
            <a:off x="433250" y="325449"/>
            <a:ext cx="11246400" cy="237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5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181C7EF-0B2E-C164-BBF2-FD6EB0298C3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5F4A70-6A59-80A7-720D-4A0DD873BC7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79E70F-46E9-DE95-720F-8B70EC3B7762}"/>
                </a:ext>
              </a:extLst>
            </p:cNvPr>
            <p:cNvSpPr/>
            <p:nvPr/>
          </p:nvSpPr>
          <p:spPr>
            <a:xfrm>
              <a:off x="195943" y="222069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76A1EC-DA96-C64B-21E7-FEB286DA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Neural Networks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C2740D8-2DF5-9718-4989-3C5A05C5A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4476" y="1558682"/>
            <a:ext cx="3261899" cy="4045436"/>
          </a:xfrm>
          <a:prstGeom prst="rect">
            <a:avLst/>
          </a:prstGeom>
        </p:spPr>
      </p:pic>
      <p:sp>
        <p:nvSpPr>
          <p:cNvPr id="6" name="AutoShape 6" descr="What is a Neural Network? | TIBCO Software">
            <a:extLst>
              <a:ext uri="{FF2B5EF4-FFF2-40B4-BE49-F238E27FC236}">
                <a16:creationId xmlns:a16="http://schemas.microsoft.com/office/drawing/2014/main" id="{F116AE82-163A-69F2-0432-60A33C8A9E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4DEDFFF-0D20-1E3D-EB5A-84D3B902C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4908" y="2156854"/>
            <a:ext cx="6236795" cy="315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02514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2B5C521-94CF-A016-3C16-21E9592B65B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5A2BDED-DB4E-9C92-A877-51BD6823839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3A83CFA-F49A-CC94-77AD-FE3F78FF5318}"/>
                </a:ext>
              </a:extLst>
            </p:cNvPr>
            <p:cNvSpPr/>
            <p:nvPr/>
          </p:nvSpPr>
          <p:spPr>
            <a:xfrm>
              <a:off x="195943" y="222069"/>
              <a:ext cx="11795760" cy="64661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F990B3E-584E-DA18-50BC-828F145484DD}"/>
              </a:ext>
            </a:extLst>
          </p:cNvPr>
          <p:cNvSpPr/>
          <p:nvPr/>
        </p:nvSpPr>
        <p:spPr>
          <a:xfrm>
            <a:off x="4830193" y="2589606"/>
            <a:ext cx="2531614" cy="79093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8260C-D7F1-492D-B0FC-33136213077C}"/>
              </a:ext>
            </a:extLst>
          </p:cNvPr>
          <p:cNvSpPr txBox="1"/>
          <p:nvPr/>
        </p:nvSpPr>
        <p:spPr>
          <a:xfrm>
            <a:off x="408470" y="2655988"/>
            <a:ext cx="4421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Mitochondria is the ...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4ED005-BDDD-6E03-EC16-57ECC3A49F0E}"/>
              </a:ext>
            </a:extLst>
          </p:cNvPr>
          <p:cNvSpPr txBox="1">
            <a:spLocks/>
          </p:cNvSpPr>
          <p:nvPr/>
        </p:nvSpPr>
        <p:spPr>
          <a:xfrm>
            <a:off x="7208131" y="2909047"/>
            <a:ext cx="59208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latin typeface="+mn-l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94E35CA-D61F-4D44-A1F0-6862899760C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Task: Next Word Prediction</a:t>
            </a:r>
          </a:p>
        </p:txBody>
      </p:sp>
    </p:spTree>
    <p:extLst>
      <p:ext uri="{BB962C8B-B14F-4D97-AF65-F5344CB8AC3E}">
        <p14:creationId xmlns:p14="http://schemas.microsoft.com/office/powerpoint/2010/main" val="2158480572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8917</TotalTime>
  <Words>836</Words>
  <Application>Microsoft Macintosh PowerPoint</Application>
  <PresentationFormat>Widescreen</PresentationFormat>
  <Paragraphs>66</Paragraphs>
  <Slides>26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Droid Sans Mono</vt:lpstr>
      <vt:lpstr>Office Theme</vt:lpstr>
      <vt:lpstr>Can CatGPT Help Prevent the Next Apocalypse?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Neural Networks</vt:lpstr>
      <vt:lpstr>PowerPoint Presentation</vt:lpstr>
      <vt:lpstr>PowerPoint Presentation</vt:lpstr>
      <vt:lpstr>PowerPoint Presentation</vt:lpstr>
      <vt:lpstr>3. Neural Networks: Backwards Pass</vt:lpstr>
      <vt:lpstr>3. Neural Networks: Forward Pass</vt:lpstr>
      <vt:lpstr>3. Neural Networks: Forward Pass</vt:lpstr>
      <vt:lpstr>PowerPoint Presentation</vt:lpstr>
      <vt:lpstr>Can CatGPT Help Prevent the Next Apocalypse?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  <vt:lpstr>e.g. Sam the Chihuahua presented with a cough, blood in the urine, and a skin rash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CatGPT help prevent the next apocalypse?</dc:title>
  <dc:creator>Sean Farrell</dc:creator>
  <cp:lastModifiedBy>Sean Farrell</cp:lastModifiedBy>
  <cp:revision>2</cp:revision>
  <dcterms:created xsi:type="dcterms:W3CDTF">2023-06-19T16:18:22Z</dcterms:created>
  <dcterms:modified xsi:type="dcterms:W3CDTF">2025-10-30T10:44:49Z</dcterms:modified>
</cp:coreProperties>
</file>