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85" r:id="rId2"/>
    <p:sldId id="259" r:id="rId3"/>
    <p:sldId id="287" r:id="rId4"/>
    <p:sldId id="288" r:id="rId5"/>
    <p:sldId id="289" r:id="rId6"/>
    <p:sldId id="290" r:id="rId7"/>
    <p:sldId id="291" r:id="rId8"/>
    <p:sldId id="258" r:id="rId9"/>
    <p:sldId id="283" r:id="rId10"/>
    <p:sldId id="282" r:id="rId11"/>
    <p:sldId id="270" r:id="rId12"/>
    <p:sldId id="260" r:id="rId13"/>
    <p:sldId id="264" r:id="rId14"/>
    <p:sldId id="272" r:id="rId15"/>
    <p:sldId id="296" r:id="rId16"/>
    <p:sldId id="257" r:id="rId17"/>
    <p:sldId id="280" r:id="rId18"/>
    <p:sldId id="263" r:id="rId19"/>
    <p:sldId id="277" r:id="rId20"/>
    <p:sldId id="284" r:id="rId21"/>
    <p:sldId id="297" r:id="rId22"/>
    <p:sldId id="298" r:id="rId23"/>
    <p:sldId id="299" r:id="rId24"/>
    <p:sldId id="300" r:id="rId25"/>
    <p:sldId id="301" r:id="rId26"/>
    <p:sldId id="294" r:id="rId27"/>
    <p:sldId id="276" r:id="rId28"/>
    <p:sldId id="302" r:id="rId29"/>
    <p:sldId id="274" r:id="rId30"/>
    <p:sldId id="28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9EA"/>
    <a:srgbClr val="F6F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A17A39-A34B-2A41-8DB0-435A60867720}" v="14" dt="2025-02-23T16:12:32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41"/>
    <p:restoredTop sz="94704"/>
  </p:normalViewPr>
  <p:slideViewPr>
    <p:cSldViewPr snapToGrid="0">
      <p:cViewPr varScale="1">
        <p:scale>
          <a:sx n="120" d="100"/>
          <a:sy n="120" d="100"/>
        </p:scale>
        <p:origin x="1328" y="17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56816-1374-704B-8C0F-2A5A09A14FA6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CC658-7134-0148-95E2-729BB44FD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796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323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843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338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863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411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21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/>
              <a:t>SAVSNET Estimated Error Rate ~24%</a:t>
            </a:r>
          </a:p>
          <a:p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863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29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729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608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145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CC658-7134-0148-95E2-729BB44FDF4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312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95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79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77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917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52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80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22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42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44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432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77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24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9C15A6A-04D5-7498-8696-772E6847C5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948F0F-7D6F-E740-EA7E-EBE1485F2CB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2B09B0-066B-D2B5-533C-B510B679F243}"/>
                </a:ext>
              </a:extLst>
            </p:cNvPr>
            <p:cNvSpPr/>
            <p:nvPr/>
          </p:nvSpPr>
          <p:spPr>
            <a:xfrm>
              <a:off x="198120" y="195943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090B069-1DE7-7D1D-8DFC-CC82FFAC5D3C}"/>
              </a:ext>
            </a:extLst>
          </p:cNvPr>
          <p:cNvSpPr/>
          <p:nvPr/>
        </p:nvSpPr>
        <p:spPr>
          <a:xfrm>
            <a:off x="287383" y="222069"/>
            <a:ext cx="5808617" cy="64661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87882-3BB3-7C27-1DBC-0A6EC710A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597" y="1464658"/>
            <a:ext cx="5061935" cy="1964342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sz="4800" b="1" kern="100" dirty="0">
                <a:effectLst/>
                <a:latin typeface="Calibri"/>
                <a:ea typeface="Silom" pitchFamily="2" charset="-34"/>
                <a:cs typeface="Times New Roman"/>
              </a:rPr>
              <a:t>Can PetBERT</a:t>
            </a:r>
            <a:br>
              <a:rPr lang="en-GB" sz="4800" b="1" kern="100" dirty="0">
                <a:effectLst/>
                <a:latin typeface="Calibri"/>
                <a:ea typeface="Silom" pitchFamily="2" charset="-34"/>
                <a:cs typeface="Times New Roman" panose="02020603050405020304" pitchFamily="18" charset="0"/>
              </a:rPr>
            </a:br>
            <a:r>
              <a:rPr lang="en-GB" sz="4800" b="1" kern="100" dirty="0">
                <a:latin typeface="Calibri"/>
                <a:ea typeface="Silom" pitchFamily="2" charset="-34"/>
                <a:cs typeface="Times New Roman"/>
              </a:rPr>
              <a:t>H</a:t>
            </a:r>
            <a:r>
              <a:rPr lang="en-GB" sz="4800" b="1" kern="100" dirty="0">
                <a:effectLst/>
                <a:latin typeface="Calibri"/>
                <a:ea typeface="Silom" pitchFamily="2" charset="-34"/>
                <a:cs typeface="Times New Roman"/>
              </a:rPr>
              <a:t>elp Prevent the Next Apocalypse?</a:t>
            </a:r>
            <a:endParaRPr lang="en-GB" sz="4800" b="1">
              <a:latin typeface="Calibri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86E83-FD9C-C4F4-0A0C-D3D1B1E78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265" y="3455126"/>
            <a:ext cx="4877988" cy="963581"/>
          </a:xfrm>
        </p:spPr>
        <p:txBody>
          <a:bodyPr>
            <a:noAutofit/>
          </a:bodyPr>
          <a:lstStyle/>
          <a:p>
            <a:pPr algn="l"/>
            <a:r>
              <a:rPr lang="en-GB" sz="2600" b="1" dirty="0">
                <a:latin typeface="+mj-lt"/>
              </a:rPr>
              <a:t>Sean Farrell</a:t>
            </a:r>
            <a:endParaRPr lang="en-GB" sz="2600" dirty="0">
              <a:latin typeface="+mj-lt"/>
            </a:endParaRPr>
          </a:p>
          <a:p>
            <a:pPr algn="l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sean.farrell2@durham.ac.uk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1DF2A-91BA-25F9-EB70-A0C402840E77}"/>
              </a:ext>
            </a:extLst>
          </p:cNvPr>
          <p:cNvGrpSpPr/>
          <p:nvPr/>
        </p:nvGrpSpPr>
        <p:grpSpPr>
          <a:xfrm>
            <a:off x="7243811" y="1146897"/>
            <a:ext cx="3872476" cy="3932355"/>
            <a:chOff x="6821168" y="1160468"/>
            <a:chExt cx="4604976" cy="4611423"/>
          </a:xfrm>
        </p:grpSpPr>
        <p:pic>
          <p:nvPicPr>
            <p:cNvPr id="2050" name="Picture 2" descr="ChatGPT graphic">
              <a:extLst>
                <a:ext uri="{FF2B5EF4-FFF2-40B4-BE49-F238E27FC236}">
                  <a16:creationId xmlns:a16="http://schemas.microsoft.com/office/drawing/2014/main" id="{64C5EF2C-DAB2-5B4A-38D7-6C6BE950EB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168" y="1160468"/>
              <a:ext cx="4485462" cy="4485462"/>
            </a:xfrm>
            <a:prstGeom prst="rect">
              <a:avLst/>
            </a:prstGeom>
            <a:noFill/>
            <a:effectLst>
              <a:outerShdw blurRad="192692" dist="64423" dir="2700000" sx="101816" sy="101816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Simple Cat Icons - Free SVG &amp; PNG Simple Cat Images - Noun ...">
              <a:extLst>
                <a:ext uri="{FF2B5EF4-FFF2-40B4-BE49-F238E27FC236}">
                  <a16:creationId xmlns:a16="http://schemas.microsoft.com/office/drawing/2014/main" id="{0D6D379F-65B3-E716-C99F-993B30C1E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682" y="1286429"/>
              <a:ext cx="4485462" cy="44854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3C7683A4-8CD8-7025-A460-C8AD7FC1E0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41417" y="5671716"/>
            <a:ext cx="1338068" cy="594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432B2D-B8D7-DF83-F1F3-91E38EEB9E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</a:blip>
          <a:srcRect l="4954" t="17358" b="21319"/>
          <a:stretch/>
        </p:blipFill>
        <p:spPr>
          <a:xfrm>
            <a:off x="3745382" y="5660142"/>
            <a:ext cx="2268943" cy="666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B6975-B606-3DAC-9E58-14387B0218D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9904" y="5758609"/>
            <a:ext cx="1855493" cy="448006"/>
          </a:xfrm>
          <a:prstGeom prst="rect">
            <a:avLst/>
          </a:prstGeom>
        </p:spPr>
      </p:pic>
      <p:sp>
        <p:nvSpPr>
          <p:cNvPr id="10" name="AutoShape 4" descr="Header Logo - Lancaster University">
            <a:extLst>
              <a:ext uri="{FF2B5EF4-FFF2-40B4-BE49-F238E27FC236}">
                <a16:creationId xmlns:a16="http://schemas.microsoft.com/office/drawing/2014/main" id="{C0B039CF-9870-A733-7BB9-D64ABB73E4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269691" cy="226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79059F4-BEB9-26C1-D8E2-41FD538F5BA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4199" y="5258350"/>
            <a:ext cx="2100437" cy="15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4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2B5C521-94CF-A016-3C16-21E9592B65B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A2BDED-DB4E-9C92-A877-51BD6823839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A83CFA-F49A-CC94-77AD-FE3F78FF5318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F990B3E-584E-DA18-50BC-828F145484DD}"/>
              </a:ext>
            </a:extLst>
          </p:cNvPr>
          <p:cNvSpPr/>
          <p:nvPr/>
        </p:nvSpPr>
        <p:spPr>
          <a:xfrm>
            <a:off x="4830193" y="2589606"/>
            <a:ext cx="2531614" cy="79093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A8260C-D7F1-492D-B0FC-33136213077C}"/>
              </a:ext>
            </a:extLst>
          </p:cNvPr>
          <p:cNvSpPr txBox="1"/>
          <p:nvPr/>
        </p:nvSpPr>
        <p:spPr>
          <a:xfrm>
            <a:off x="408470" y="2655988"/>
            <a:ext cx="442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Mitochondria is the ...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4ED005-BDDD-6E03-EC16-57ECC3A49F0E}"/>
              </a:ext>
            </a:extLst>
          </p:cNvPr>
          <p:cNvSpPr txBox="1">
            <a:spLocks/>
          </p:cNvSpPr>
          <p:nvPr/>
        </p:nvSpPr>
        <p:spPr>
          <a:xfrm>
            <a:off x="7208131" y="2909047"/>
            <a:ext cx="5920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3372E-AE21-31DB-FEB6-364076BA0F8C}"/>
              </a:ext>
            </a:extLst>
          </p:cNvPr>
          <p:cNvSpPr txBox="1"/>
          <p:nvPr/>
        </p:nvSpPr>
        <p:spPr>
          <a:xfrm>
            <a:off x="4830193" y="2665575"/>
            <a:ext cx="4675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Powerhouse  </a:t>
            </a:r>
            <a:r>
              <a:rPr lang="en-GB" sz="3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of the cell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4E35CA-D61F-4D44-A1F0-6862899760C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Task: Next Word Prediction</a:t>
            </a:r>
          </a:p>
        </p:txBody>
      </p:sp>
    </p:spTree>
    <p:extLst>
      <p:ext uri="{BB962C8B-B14F-4D97-AF65-F5344CB8AC3E}">
        <p14:creationId xmlns:p14="http://schemas.microsoft.com/office/powerpoint/2010/main" val="317383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2B5C521-94CF-A016-3C16-21E9592B65B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A2BDED-DB4E-9C92-A877-51BD6823839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A83CFA-F49A-CC94-77AD-FE3F78FF5318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F990B3E-584E-DA18-50BC-828F145484DD}"/>
              </a:ext>
            </a:extLst>
          </p:cNvPr>
          <p:cNvSpPr/>
          <p:nvPr/>
        </p:nvSpPr>
        <p:spPr>
          <a:xfrm>
            <a:off x="4830193" y="2589606"/>
            <a:ext cx="2531614" cy="79093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A8260C-D7F1-492D-B0FC-33136213077C}"/>
              </a:ext>
            </a:extLst>
          </p:cNvPr>
          <p:cNvSpPr txBox="1"/>
          <p:nvPr/>
        </p:nvSpPr>
        <p:spPr>
          <a:xfrm>
            <a:off x="408470" y="2655988"/>
            <a:ext cx="442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Mitochondria is the ...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4ED005-BDDD-6E03-EC16-57ECC3A49F0E}"/>
              </a:ext>
            </a:extLst>
          </p:cNvPr>
          <p:cNvSpPr txBox="1">
            <a:spLocks/>
          </p:cNvSpPr>
          <p:nvPr/>
        </p:nvSpPr>
        <p:spPr>
          <a:xfrm>
            <a:off x="7208131" y="2909047"/>
            <a:ext cx="5920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3372E-AE21-31DB-FEB6-364076BA0F8C}"/>
              </a:ext>
            </a:extLst>
          </p:cNvPr>
          <p:cNvSpPr txBox="1"/>
          <p:nvPr/>
        </p:nvSpPr>
        <p:spPr>
          <a:xfrm>
            <a:off x="4830193" y="2665575"/>
            <a:ext cx="4675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Powerhouse  </a:t>
            </a:r>
            <a:r>
              <a:rPr lang="en-GB" sz="3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of the cell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DCB46-4C9F-C6BC-AE60-6E7B83D43C8B}"/>
              </a:ext>
            </a:extLst>
          </p:cNvPr>
          <p:cNvSpPr txBox="1"/>
          <p:nvPr/>
        </p:nvSpPr>
        <p:spPr>
          <a:xfrm>
            <a:off x="5038011" y="3979059"/>
            <a:ext cx="7093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Organelle     </a:t>
            </a:r>
            <a:r>
              <a:rPr lang="en-GB" sz="360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found in all human cells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8137E05-1E16-5015-A458-55A0D5A92F16}"/>
              </a:ext>
            </a:extLst>
          </p:cNvPr>
          <p:cNvSpPr/>
          <p:nvPr/>
        </p:nvSpPr>
        <p:spPr>
          <a:xfrm>
            <a:off x="4830193" y="3906760"/>
            <a:ext cx="2531614" cy="79093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4E35CA-D61F-4D44-A1F0-6862899760C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Task: Next Word Prediction</a:t>
            </a:r>
          </a:p>
        </p:txBody>
      </p:sp>
      <p:sp>
        <p:nvSpPr>
          <p:cNvPr id="2" name="Multiply 1">
            <a:extLst>
              <a:ext uri="{FF2B5EF4-FFF2-40B4-BE49-F238E27FC236}">
                <a16:creationId xmlns:a16="http://schemas.microsoft.com/office/drawing/2014/main" id="{437A3E98-5B60-26F4-C674-728D1A4B4323}"/>
              </a:ext>
            </a:extLst>
          </p:cNvPr>
          <p:cNvSpPr/>
          <p:nvPr/>
        </p:nvSpPr>
        <p:spPr>
          <a:xfrm>
            <a:off x="5416965" y="2310902"/>
            <a:ext cx="1405289" cy="138603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4002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2D417ED-A85E-5813-F2A9-06D1BBA4C37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4F0E16-62F6-0FDC-B087-59C24A0FF43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08228D-59D0-A4CA-FE90-0107FA5CA839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76A1EC-DA96-C64B-21E7-FEB286DA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3. Neural Networks: Backwards 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2D712-46BA-FE54-8DB0-0342C3089396}"/>
              </a:ext>
            </a:extLst>
          </p:cNvPr>
          <p:cNvSpPr txBox="1"/>
          <p:nvPr/>
        </p:nvSpPr>
        <p:spPr>
          <a:xfrm>
            <a:off x="6888481" y="2130365"/>
            <a:ext cx="416348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D4D4D4"/>
                </a:solidFill>
                <a:latin typeface="Droid Sans Mono"/>
              </a:rPr>
              <a:t> (-0.8370),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(-0.9963),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(1.0568),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(1.4176),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(0.5535),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(1.9373),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(1.5074),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(4.8390),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(-2.9668),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(-1.0379),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(-0.3057),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(-4.2351),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(1.4341),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(-1.4620),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(-0.3731),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(1.8755),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(-1.4893),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(-2.8241),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(3.3332),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(-0.0906),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(1.8898),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(0.8625),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(-1.7802),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(0.5090),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(4.2222),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(-2.3364),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(1.1773),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(1.8600),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(-0.3164),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(0.2378),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(-2.1901),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(0.7255),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(0.9425),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(-1.8687),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(-0.2551),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(0.1737),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(-1.6383),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(1.0909),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(0.9690),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(-0.1866),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(-0.4658),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(-0.6676),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(0.7904),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(-1.1645),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(-0.7734),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(-3.5555),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(-1.1131),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(-1.0456),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(0.4416),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(1.2329),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(1.4033),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(1.1766),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(-2.2999),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(-0.4118),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(-0.1187),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(-0.1156),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(0.3535),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(-0.1656),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(-0.3172),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(0.1175),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(-4.8242),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(2.8076),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(1.2973),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(-1.1101),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(0.8656),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(-0.4163),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(2.3488),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(-4.3332),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(0.2469),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(-0.6439),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(-1.4424),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(0.1270),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(1.7528),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(-2.7184),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(1.4846),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(0.4549),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(-2.4588),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(2.0927),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(0.1093),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(1.3892),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(-3.8110),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(0.7903),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(1.0432),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(2.6847),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(0.5939),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(-0.1726),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(-0.5155),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(0.3859),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67E6E-DDED-2E6D-611D-8D8E9B38B174}"/>
              </a:ext>
            </a:extLst>
          </p:cNvPr>
          <p:cNvSpPr txBox="1"/>
          <p:nvPr/>
        </p:nvSpPr>
        <p:spPr>
          <a:xfrm>
            <a:off x="1246560" y="2130365"/>
            <a:ext cx="402257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4EC9B0"/>
                </a:solidFill>
                <a:latin typeface="Droid Sans Mono"/>
              </a:rPr>
              <a:t>0.2863),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(1.2307),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(2.5174),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(0.9929),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(-3.7714),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(-1.2208),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(0.0851),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(-0.2373),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(-2.4234),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(1.7426),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(-0.1505),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(-0.8594),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(4.8210),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(-0.8130),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(2.5217),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(0.6487),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(0.4648),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(-1.4481),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(-0.9089),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(0.0548),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(2.3526),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(-0.3699),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(1.1465),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(0.5105),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(2.3646),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(-0.7747),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(4.9055),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(-1.3934),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(-1.8953),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(-1.3712),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(2.4309),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(5.2719),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(2.0144),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(1.8627),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(1.4278),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(-2.4139),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(-1.0946),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(-0.3024),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(-4.2780),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(-0.3049),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(0.6957),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(0.4319),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(1.8508),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(-1.8022),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(-0.3920),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(-2.1429),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(0.2166),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(2.2102),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(3.7859),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(1.0934),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(-0.3237),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(-0.8731),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(-2.2672),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(0.1332),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(1.9536),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(2.7384),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(1.3187),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(4.8000),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(-3.3562),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(-1.1232),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(-0.7049),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(0.4410),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(-2.6155),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(0.0512),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(1.9210),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(2.6836),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(-0.4785),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(-4.0392),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(-1.9838),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(-1.3981),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(0.3803),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(-0.4307),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(-1.9314),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(0.7149),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(0.7923),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(-5.1067),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(2.1485),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(0.1936),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(0.5231),</a:t>
            </a:r>
            <a:r>
              <a:rPr lang="en-US" sz="1800" dirty="0">
                <a:solidFill>
                  <a:srgbClr val="B5CEA8"/>
                </a:solidFill>
                <a:latin typeface="Droid Sans Mono"/>
              </a:rPr>
              <a:t> (5.1777),</a:t>
            </a:r>
            <a:r>
              <a:rPr lang="en-US" sz="1800" dirty="0">
                <a:solidFill>
                  <a:srgbClr val="4EC9B0"/>
                </a:solidFill>
                <a:latin typeface="Droid Sans Mono"/>
              </a:rPr>
              <a:t> (-1.1731),</a:t>
            </a:r>
            <a:r>
              <a:rPr lang="en-US" sz="1800" b="1" dirty="0">
                <a:solidFill>
                  <a:srgbClr val="569CD6"/>
                </a:solidFill>
                <a:latin typeface="Droid Sans Mono"/>
              </a:rPr>
              <a:t> (2.1841),</a:t>
            </a:r>
            <a:r>
              <a:rPr lang="en-US" sz="1800" dirty="0">
                <a:solidFill>
                  <a:srgbClr val="F44747"/>
                </a:solidFill>
                <a:latin typeface="Droid Sans Mono"/>
              </a:rPr>
              <a:t> (2.2894),</a:t>
            </a:r>
            <a:r>
              <a:rPr lang="en-US" sz="1800" dirty="0">
                <a:solidFill>
                  <a:srgbClr val="D4D4D4"/>
                </a:solidFill>
                <a:latin typeface="Droid Sans Mono"/>
              </a:rPr>
              <a:t> (-1.0185),</a:t>
            </a:r>
            <a:r>
              <a:rPr lang="en-US" sz="1800" dirty="0">
                <a:solidFill>
                  <a:srgbClr val="569CD6"/>
                </a:solidFill>
                <a:latin typeface="Droid Sans Mono"/>
              </a:rPr>
              <a:t> (-0.5580),</a:t>
            </a:r>
            <a:r>
              <a:rPr lang="en-US" sz="1800" dirty="0">
                <a:solidFill>
                  <a:srgbClr val="DCDCAA"/>
                </a:solidFill>
                <a:latin typeface="Droid Sans Mono"/>
              </a:rPr>
              <a:t> (-2.9298),</a:t>
            </a:r>
            <a:r>
              <a:rPr lang="en-US" sz="1800" dirty="0">
                <a:solidFill>
                  <a:srgbClr val="6A9955"/>
                </a:solidFill>
                <a:latin typeface="Droid Sans Mono"/>
              </a:rPr>
              <a:t> (-2.5891),</a:t>
            </a:r>
            <a:r>
              <a:rPr lang="en-US" sz="1800" dirty="0">
                <a:solidFill>
                  <a:srgbClr val="CE9178"/>
                </a:solidFill>
                <a:latin typeface="Droid Sans Mono"/>
              </a:rPr>
              <a:t> (-1.2704),</a:t>
            </a:r>
            <a:r>
              <a:rPr lang="en-US" sz="1800" dirty="0">
                <a:solidFill>
                  <a:srgbClr val="9CDCFE"/>
                </a:solidFill>
                <a:latin typeface="Droid Sans Mono"/>
              </a:rPr>
              <a:t> </a:t>
            </a:r>
            <a:endParaRPr lang="en-US" sz="1800" dirty="0">
              <a:solidFill>
                <a:srgbClr val="4EC9B0"/>
              </a:solidFill>
              <a:latin typeface="Droid Sans Mono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28A0A1-AD78-5025-DE10-1BA8EDEC6A85}"/>
              </a:ext>
            </a:extLst>
          </p:cNvPr>
          <p:cNvSpPr txBox="1">
            <a:spLocks/>
          </p:cNvSpPr>
          <p:nvPr/>
        </p:nvSpPr>
        <p:spPr>
          <a:xfrm>
            <a:off x="1559223" y="2719961"/>
            <a:ext cx="35610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Powerhouse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26BB0E-3701-1598-DF71-4FE328D27D8F}"/>
              </a:ext>
            </a:extLst>
          </p:cNvPr>
          <p:cNvSpPr txBox="1">
            <a:spLocks/>
          </p:cNvSpPr>
          <p:nvPr/>
        </p:nvSpPr>
        <p:spPr>
          <a:xfrm>
            <a:off x="7672360" y="2719961"/>
            <a:ext cx="5920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Organelle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039829-43E0-E4D0-71D8-9E7715ABA1F6}"/>
              </a:ext>
            </a:extLst>
          </p:cNvPr>
          <p:cNvSpPr txBox="1">
            <a:spLocks/>
          </p:cNvSpPr>
          <p:nvPr/>
        </p:nvSpPr>
        <p:spPr>
          <a:xfrm>
            <a:off x="5912720" y="3725405"/>
            <a:ext cx="32300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646305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3B576CA-155F-C36F-20F4-3F982CC0A70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B785E6-A413-5163-7E88-70538579911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9974D9-8E8C-DB45-03AB-459973250D62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76A1EC-DA96-C64B-21E7-FEB286DA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3. Neural Networks: Forward Pass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0A6017-3B31-2538-71DE-FFD8FEFA5AEC}"/>
              </a:ext>
            </a:extLst>
          </p:cNvPr>
          <p:cNvSpPr txBox="1">
            <a:spLocks/>
          </p:cNvSpPr>
          <p:nvPr/>
        </p:nvSpPr>
        <p:spPr>
          <a:xfrm>
            <a:off x="2171904" y="2155034"/>
            <a:ext cx="2242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2" name="Picture 11" descr="A picture containing screenshot, circle, text, font&#10;&#10;Description automatically generated">
            <a:extLst>
              <a:ext uri="{FF2B5EF4-FFF2-40B4-BE49-F238E27FC236}">
                <a16:creationId xmlns:a16="http://schemas.microsoft.com/office/drawing/2014/main" id="{AEC0E3B4-950A-FE69-EE70-7FA4663CD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2"/>
          <a:stretch/>
        </p:blipFill>
        <p:spPr>
          <a:xfrm>
            <a:off x="195943" y="234499"/>
            <a:ext cx="11795760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5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3B576CA-155F-C36F-20F4-3F982CC0A70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B785E6-A413-5163-7E88-70538579911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9974D9-8E8C-DB45-03AB-459973250D62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76A1EC-DA96-C64B-21E7-FEB286DA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3. Neural Networks: Forward Pass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0A6017-3B31-2538-71DE-FFD8FEFA5AEC}"/>
              </a:ext>
            </a:extLst>
          </p:cNvPr>
          <p:cNvSpPr txBox="1">
            <a:spLocks/>
          </p:cNvSpPr>
          <p:nvPr/>
        </p:nvSpPr>
        <p:spPr>
          <a:xfrm>
            <a:off x="2171904" y="2155034"/>
            <a:ext cx="2242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8" name="Picture 7" descr="A picture containing screenshot, circle, text, font&#10;&#10;Description automatically generated">
            <a:extLst>
              <a:ext uri="{FF2B5EF4-FFF2-40B4-BE49-F238E27FC236}">
                <a16:creationId xmlns:a16="http://schemas.microsoft.com/office/drawing/2014/main" id="{1FDBC71B-4EC4-8482-5805-4B0F4B3AD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7102"/>
          <a:stretch/>
        </p:blipFill>
        <p:spPr>
          <a:xfrm>
            <a:off x="195943" y="230950"/>
            <a:ext cx="11801647" cy="64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8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9C15A6A-04D5-7498-8696-772E6847C5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948F0F-7D6F-E740-EA7E-EBE1485F2CB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2B09B0-066B-D2B5-533C-B510B679F243}"/>
                </a:ext>
              </a:extLst>
            </p:cNvPr>
            <p:cNvSpPr/>
            <p:nvPr/>
          </p:nvSpPr>
          <p:spPr>
            <a:xfrm>
              <a:off x="198120" y="195943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090B069-1DE7-7D1D-8DFC-CC82FFAC5D3C}"/>
              </a:ext>
            </a:extLst>
          </p:cNvPr>
          <p:cNvSpPr/>
          <p:nvPr/>
        </p:nvSpPr>
        <p:spPr>
          <a:xfrm>
            <a:off x="287383" y="222069"/>
            <a:ext cx="5808617" cy="64661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87882-3BB3-7C27-1DBC-0A6EC710A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555" y="577262"/>
            <a:ext cx="5061935" cy="2641389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sz="4800" b="1" kern="100" dirty="0">
                <a:effectLst/>
                <a:latin typeface=""/>
                <a:ea typeface="Silom" pitchFamily="2" charset="-34"/>
                <a:cs typeface="Times New Roman" panose="02020603050405020304" pitchFamily="18" charset="0"/>
              </a:rPr>
              <a:t>Can PetBERT</a:t>
            </a:r>
            <a:br>
              <a:rPr lang="en-GB" sz="4800" b="1" kern="100" dirty="0">
                <a:effectLst/>
                <a:latin typeface=""/>
                <a:ea typeface="Silom" pitchFamily="2" charset="-34"/>
                <a:cs typeface="Times New Roman" panose="02020603050405020304" pitchFamily="18" charset="0"/>
              </a:rPr>
            </a:br>
            <a:r>
              <a:rPr lang="en-GB" sz="4800" b="1" kern="100" dirty="0">
                <a:latin typeface=""/>
                <a:ea typeface="Silom" pitchFamily="2" charset="-34"/>
                <a:cs typeface="Times New Roman" panose="02020603050405020304" pitchFamily="18" charset="0"/>
              </a:rPr>
              <a:t>H</a:t>
            </a:r>
            <a:r>
              <a:rPr lang="en-GB" sz="4800" b="1" kern="100" dirty="0">
                <a:effectLst/>
                <a:latin typeface=""/>
                <a:ea typeface="Silom" pitchFamily="2" charset="-34"/>
                <a:cs typeface="Times New Roman" panose="02020603050405020304" pitchFamily="18" charset="0"/>
              </a:rPr>
              <a:t>elp Prevent the Next Apocalypse?</a:t>
            </a:r>
            <a:endParaRPr lang="en-GB" sz="4800" b="1" dirty="0">
              <a:latin typeface="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86E83-FD9C-C4F4-0A0C-D3D1B1E78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597" y="3296102"/>
            <a:ext cx="4877988" cy="963581"/>
          </a:xfrm>
        </p:spPr>
        <p:txBody>
          <a:bodyPr>
            <a:noAutofit/>
          </a:bodyPr>
          <a:lstStyle/>
          <a:p>
            <a:pPr algn="l"/>
            <a:r>
              <a:rPr lang="en-GB" sz="2600" b="1" dirty="0">
                <a:latin typeface="+mj-lt"/>
              </a:rPr>
              <a:t>Sean Farrell</a:t>
            </a:r>
            <a:endParaRPr lang="en-GB" sz="2600" dirty="0">
              <a:latin typeface="+mj-lt"/>
            </a:endParaRPr>
          </a:p>
          <a:p>
            <a:pPr algn="l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sean.farrell2@durham.ac.uk</a:t>
            </a:r>
          </a:p>
        </p:txBody>
      </p:sp>
      <p:pic>
        <p:nvPicPr>
          <p:cNvPr id="4" name="Picture 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3C7683A4-8CD8-7025-A460-C8AD7FC1E0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41417" y="5671716"/>
            <a:ext cx="1338068" cy="594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432B2D-B8D7-DF83-F1F3-91E38EEB9E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4954" t="17358" b="21319"/>
          <a:stretch/>
        </p:blipFill>
        <p:spPr>
          <a:xfrm>
            <a:off x="3745382" y="5660142"/>
            <a:ext cx="2268943" cy="666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B6975-B606-3DAC-9E58-14387B0218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9904" y="5758609"/>
            <a:ext cx="1855493" cy="448006"/>
          </a:xfrm>
          <a:prstGeom prst="rect">
            <a:avLst/>
          </a:prstGeom>
        </p:spPr>
      </p:pic>
      <p:pic>
        <p:nvPicPr>
          <p:cNvPr id="8" name="Picture 2" descr="Bert, the yellow character from sesame street, dressed as a vet helping a puppy. White background.">
            <a:extLst>
              <a:ext uri="{FF2B5EF4-FFF2-40B4-BE49-F238E27FC236}">
                <a16:creationId xmlns:a16="http://schemas.microsoft.com/office/drawing/2014/main" id="{62E55E32-8A34-2586-A982-E20D26D62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35" y="837925"/>
            <a:ext cx="4489200" cy="448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 descr="Header Logo - Lancaster University">
            <a:extLst>
              <a:ext uri="{FF2B5EF4-FFF2-40B4-BE49-F238E27FC236}">
                <a16:creationId xmlns:a16="http://schemas.microsoft.com/office/drawing/2014/main" id="{C0B039CF-9870-A733-7BB9-D64ABB73E4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269691" cy="226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79059F4-BEB9-26C1-D8E2-41FD538F5BA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4199" y="5258350"/>
            <a:ext cx="2100437" cy="15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84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66FCC23-EF87-360D-53AE-89297641474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7DC20C-95A6-2AEE-D386-7AD2811F460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6B67A1-5874-00FF-C415-C0AC958ECF6B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BCFAE512-D85A-C5C2-9629-8C3CAA28D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7"/>
          <a:stretch/>
        </p:blipFill>
        <p:spPr>
          <a:xfrm>
            <a:off x="1560358" y="2839274"/>
            <a:ext cx="9071283" cy="2955338"/>
          </a:xfrm>
          <a:prstGeom prst="rect">
            <a:avLst/>
          </a:prstGeom>
        </p:spPr>
      </p:pic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EFE3F4E4-DEEB-4347-3CF7-9A4D4157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 r="15770" b="73744"/>
          <a:stretch/>
        </p:blipFill>
        <p:spPr>
          <a:xfrm>
            <a:off x="3439978" y="554133"/>
            <a:ext cx="5312044" cy="1194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733B05-2116-C14C-853B-F9224DC57BC8}"/>
              </a:ext>
            </a:extLst>
          </p:cNvPr>
          <p:cNvSpPr txBox="1"/>
          <p:nvPr/>
        </p:nvSpPr>
        <p:spPr>
          <a:xfrm>
            <a:off x="3481184" y="1970488"/>
            <a:ext cx="5225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~9 million Veterinary Consultation Records since 2014</a:t>
            </a:r>
          </a:p>
          <a:p>
            <a:pPr algn="ctr"/>
            <a:r>
              <a:rPr lang="en-GB" dirty="0"/>
              <a:t>453 Sites across the UK </a:t>
            </a:r>
          </a:p>
          <a:p>
            <a:pPr algn="ctr"/>
            <a:r>
              <a:rPr lang="en-GB" dirty="0"/>
              <a:t>~1 million new records each year</a:t>
            </a:r>
          </a:p>
        </p:txBody>
      </p:sp>
    </p:spTree>
    <p:extLst>
      <p:ext uri="{BB962C8B-B14F-4D97-AF65-F5344CB8AC3E}">
        <p14:creationId xmlns:p14="http://schemas.microsoft.com/office/powerpoint/2010/main" val="249404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FEEBE6-3790-A58E-6A9D-BC06BD4A33B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A0C34A5-5925-59F7-C32E-D7EED6A841E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5E00C8-40C8-0615-E620-32B9D58A70BE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83608310-0255-1680-A8DD-80046D6E3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7"/>
          <a:stretch/>
        </p:blipFill>
        <p:spPr>
          <a:xfrm>
            <a:off x="1560358" y="2839274"/>
            <a:ext cx="9071283" cy="2955338"/>
          </a:xfrm>
          <a:prstGeom prst="rect">
            <a:avLst/>
          </a:prstGeom>
        </p:spPr>
      </p:pic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CB7DC418-FB44-A7E6-4E5C-057AFAEEA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 r="15770" b="73744"/>
          <a:stretch/>
        </p:blipFill>
        <p:spPr>
          <a:xfrm>
            <a:off x="3439978" y="554133"/>
            <a:ext cx="5312044" cy="1194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DDEC9F-E313-7A52-AEC0-4453DD577416}"/>
              </a:ext>
            </a:extLst>
          </p:cNvPr>
          <p:cNvSpPr txBox="1"/>
          <p:nvPr/>
        </p:nvSpPr>
        <p:spPr>
          <a:xfrm>
            <a:off x="3481184" y="1970488"/>
            <a:ext cx="5225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~9 million Veterinary Consultation Records since 2014</a:t>
            </a:r>
          </a:p>
          <a:p>
            <a:pPr algn="ctr"/>
            <a:r>
              <a:rPr lang="en-GB" dirty="0"/>
              <a:t>453 Sites across the UK </a:t>
            </a:r>
          </a:p>
          <a:p>
            <a:pPr algn="ctr"/>
            <a:r>
              <a:rPr lang="en-GB" dirty="0"/>
              <a:t>~1 million new records each 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7FE4CF-270D-16ED-AD63-DD585AC4BAAC}"/>
              </a:ext>
            </a:extLst>
          </p:cNvPr>
          <p:cNvSpPr/>
          <p:nvPr/>
        </p:nvSpPr>
        <p:spPr>
          <a:xfrm>
            <a:off x="5842000" y="4743450"/>
            <a:ext cx="1828800" cy="6667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141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BEF0A2-360B-E5FA-F1CD-928890950A63}"/>
              </a:ext>
            </a:extLst>
          </p:cNvPr>
          <p:cNvGrpSpPr/>
          <p:nvPr/>
        </p:nvGrpSpPr>
        <p:grpSpPr>
          <a:xfrm>
            <a:off x="0" y="635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D5C02-8DB3-1E1A-7AC7-2754E75AACF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6837B1-FB85-2E1D-356D-5B12419225AA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3" name="Picture 22" descr="A picture containing text, screenshot, font, businesscard&#10;&#10;Description automatically generated">
            <a:extLst>
              <a:ext uri="{FF2B5EF4-FFF2-40B4-BE49-F238E27FC236}">
                <a16:creationId xmlns:a16="http://schemas.microsoft.com/office/drawing/2014/main" id="{DE18A086-E0BA-55D0-8642-7687C6B24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760"/>
          <a:stretch/>
        </p:blipFill>
        <p:spPr>
          <a:xfrm>
            <a:off x="494377" y="2146302"/>
            <a:ext cx="11212064" cy="165925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BC31662-BFE1-6A15-67AA-935A170A0553}"/>
              </a:ext>
            </a:extLst>
          </p:cNvPr>
          <p:cNvSpPr txBox="1"/>
          <p:nvPr/>
        </p:nvSpPr>
        <p:spPr>
          <a:xfrm>
            <a:off x="4866118" y="757982"/>
            <a:ext cx="2556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SAVSNET</a:t>
            </a:r>
          </a:p>
          <a:p>
            <a:pPr algn="ctr"/>
            <a:r>
              <a:rPr lang="en-GB" sz="2400" b="1" dirty="0"/>
              <a:t>Consultation Label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13DE3F5-267F-BF4A-BAB6-E5089F091238}"/>
              </a:ext>
            </a:extLst>
          </p:cNvPr>
          <p:cNvGrpSpPr/>
          <p:nvPr/>
        </p:nvGrpSpPr>
        <p:grpSpPr>
          <a:xfrm>
            <a:off x="-1516555" y="7107189"/>
            <a:ext cx="14915438" cy="4861133"/>
            <a:chOff x="-1516555" y="7107189"/>
            <a:chExt cx="14915438" cy="486113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A86B3CE-EA11-DFFB-2BDA-197998FA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02421">
              <a:off x="914442" y="7318421"/>
              <a:ext cx="3854713" cy="337694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C832004-A109-08B9-4389-5922FB597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380851">
              <a:off x="-1516555" y="8002246"/>
              <a:ext cx="4426288" cy="339333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93B9108-068B-2E32-65B5-D11E83D72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940600">
              <a:off x="1554825" y="8503007"/>
              <a:ext cx="4513340" cy="325930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F7D3F9-C2CB-8962-99A8-56D1AC408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2534" y="7107189"/>
              <a:ext cx="4237668" cy="3999379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5F203F4-5351-8A72-00C6-B7D976D2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358438">
              <a:off x="8826574" y="7952873"/>
              <a:ext cx="4572309" cy="293274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6F169B3-BBC5-B9FC-2E2C-93E9857D1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957845">
              <a:off x="4174837" y="8955484"/>
              <a:ext cx="4051355" cy="3012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645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00091 -0.4722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BEF0A2-360B-E5FA-F1CD-928890950A6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D5C02-8DB3-1E1A-7AC7-2754E75AACF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6837B1-FB85-2E1D-356D-5B12419225AA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67B9A14-1348-9E7E-0B06-3E22D4590E84}"/>
              </a:ext>
            </a:extLst>
          </p:cNvPr>
          <p:cNvSpPr txBox="1"/>
          <p:nvPr/>
        </p:nvSpPr>
        <p:spPr>
          <a:xfrm>
            <a:off x="2338115" y="751632"/>
            <a:ext cx="7511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Proposed WHO </a:t>
            </a:r>
            <a:r>
              <a:rPr lang="en-GB" sz="2400" b="1" i="1" dirty="0"/>
              <a:t>International Classification of Diseases 11</a:t>
            </a:r>
          </a:p>
          <a:p>
            <a:pPr algn="ctr"/>
            <a:r>
              <a:rPr lang="en-GB" sz="2400" b="1" dirty="0"/>
              <a:t>Syndromic</a:t>
            </a:r>
            <a:r>
              <a:rPr lang="en-GB" sz="2400" b="1" i="1" dirty="0"/>
              <a:t> </a:t>
            </a:r>
            <a:r>
              <a:rPr lang="en-GB" sz="2400" b="1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1463348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372807-BFD5-9F98-4E6A-C50EC8BF5EC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CA3575-C2A5-B641-513E-E3EF58A0750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AB5243-C10D-9050-36AA-3CE97E65E69F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0629D3BF-DE3B-902D-0F49-8A812DB6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1" y="325521"/>
            <a:ext cx="11246273" cy="63104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494ADDB-BE6E-7EBB-8CA4-305B3EBD4851}"/>
              </a:ext>
            </a:extLst>
          </p:cNvPr>
          <p:cNvSpPr/>
          <p:nvPr/>
        </p:nvSpPr>
        <p:spPr>
          <a:xfrm>
            <a:off x="433251" y="874643"/>
            <a:ext cx="11463888" cy="5761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29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BEF0A2-360B-E5FA-F1CD-928890950A63}"/>
              </a:ext>
            </a:extLst>
          </p:cNvPr>
          <p:cNvGrpSpPr/>
          <p:nvPr/>
        </p:nvGrpSpPr>
        <p:grpSpPr>
          <a:xfrm>
            <a:off x="0" y="635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D5C02-8DB3-1E1A-7AC7-2754E75AACF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6837B1-FB85-2E1D-356D-5B12419225AA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CC73F0E-F41C-299F-3294-5D9770227B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609" y="408179"/>
            <a:ext cx="11574427" cy="55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0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BEF0A2-360B-E5FA-F1CD-928890950A63}"/>
              </a:ext>
            </a:extLst>
          </p:cNvPr>
          <p:cNvGrpSpPr/>
          <p:nvPr/>
        </p:nvGrpSpPr>
        <p:grpSpPr>
          <a:xfrm>
            <a:off x="0" y="635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D5C02-8DB3-1E1A-7AC7-2754E75AACF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6837B1-FB85-2E1D-356D-5B12419225AA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CB62FC3-B44D-15B2-F6D0-DCCF6746A1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06609" y="408179"/>
            <a:ext cx="11574427" cy="55775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F1CAF9-608F-7DE3-C149-E5C5CE0C48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8013" r="43346"/>
          <a:stretch/>
        </p:blipFill>
        <p:spPr>
          <a:xfrm>
            <a:off x="306609" y="3086100"/>
            <a:ext cx="6557408" cy="2899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747992-B71D-D51A-5FF4-D85696209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3609" t="67751" r="20996" b="19845"/>
          <a:stretch/>
        </p:blipFill>
        <p:spPr>
          <a:xfrm>
            <a:off x="5354052" y="4186989"/>
            <a:ext cx="4096753" cy="69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38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BEF0A2-360B-E5FA-F1CD-928890950A63}"/>
              </a:ext>
            </a:extLst>
          </p:cNvPr>
          <p:cNvGrpSpPr/>
          <p:nvPr/>
        </p:nvGrpSpPr>
        <p:grpSpPr>
          <a:xfrm>
            <a:off x="0" y="635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D5C02-8DB3-1E1A-7AC7-2754E75AACF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6837B1-FB85-2E1D-356D-5B12419225AA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CB62FC3-B44D-15B2-F6D0-DCCF6746A1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06609" y="408179"/>
            <a:ext cx="11574427" cy="5577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EC5012-E050-A075-D1DC-092B56B6D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045" t="17042" r="63283" b="51987"/>
          <a:stretch/>
        </p:blipFill>
        <p:spPr>
          <a:xfrm>
            <a:off x="1353553" y="1358685"/>
            <a:ext cx="3202949" cy="172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18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BEF0A2-360B-E5FA-F1CD-928890950A63}"/>
              </a:ext>
            </a:extLst>
          </p:cNvPr>
          <p:cNvGrpSpPr/>
          <p:nvPr/>
        </p:nvGrpSpPr>
        <p:grpSpPr>
          <a:xfrm>
            <a:off x="0" y="635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D5C02-8DB3-1E1A-7AC7-2754E75AACF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6837B1-FB85-2E1D-356D-5B12419225AA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CB62FC3-B44D-15B2-F6D0-DCCF6746A1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06609" y="408179"/>
            <a:ext cx="11574427" cy="5577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EC5012-E050-A075-D1DC-092B56B6D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045" t="-1279" r="43346" b="51987"/>
          <a:stretch/>
        </p:blipFill>
        <p:spPr>
          <a:xfrm>
            <a:off x="1353553" y="336885"/>
            <a:ext cx="5510464" cy="2749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C40F7B-A8D1-D110-9FE3-7B0BD4C75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0386" t="39103" r="43346" b="38462"/>
          <a:stretch/>
        </p:blipFill>
        <p:spPr>
          <a:xfrm>
            <a:off x="4981073" y="2586789"/>
            <a:ext cx="1882943" cy="12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4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BEF0A2-360B-E5FA-F1CD-928890950A63}"/>
              </a:ext>
            </a:extLst>
          </p:cNvPr>
          <p:cNvGrpSpPr/>
          <p:nvPr/>
        </p:nvGrpSpPr>
        <p:grpSpPr>
          <a:xfrm>
            <a:off x="0" y="635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D5C02-8DB3-1E1A-7AC7-2754E75AACF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6837B1-FB85-2E1D-356D-5B12419225AA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CB62FC3-B44D-15B2-F6D0-DCCF6746A1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06609" y="408179"/>
            <a:ext cx="11574427" cy="5577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EC5012-E050-A075-D1DC-092B56B6D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9605" t="22882" r="6497" b="59861"/>
          <a:stretch/>
        </p:blipFill>
        <p:spPr>
          <a:xfrm>
            <a:off x="4890837" y="1684421"/>
            <a:ext cx="6238374" cy="9625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C40F7B-A8D1-D110-9FE3-7B0BD4C75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0386" t="39103" r="43346" b="39433"/>
          <a:stretch/>
        </p:blipFill>
        <p:spPr>
          <a:xfrm>
            <a:off x="4981073" y="2586789"/>
            <a:ext cx="1882943" cy="1197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E74BD7-9ADE-777F-F0FA-4940F82E7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3150" t="22882" r="6497" b="58027"/>
          <a:stretch/>
        </p:blipFill>
        <p:spPr>
          <a:xfrm>
            <a:off x="7615989" y="1684420"/>
            <a:ext cx="3513222" cy="1064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BE30DA-A910-E7CA-1916-BEC5BAE23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84356" t="22881" r="2" b="37858"/>
          <a:stretch/>
        </p:blipFill>
        <p:spPr>
          <a:xfrm>
            <a:off x="10070431" y="1684419"/>
            <a:ext cx="1810605" cy="218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30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BEF0A2-360B-E5FA-F1CD-928890950A63}"/>
              </a:ext>
            </a:extLst>
          </p:cNvPr>
          <p:cNvGrpSpPr/>
          <p:nvPr/>
        </p:nvGrpSpPr>
        <p:grpSpPr>
          <a:xfrm>
            <a:off x="0" y="635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D5C02-8DB3-1E1A-7AC7-2754E75AACF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6837B1-FB85-2E1D-356D-5B12419225AA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CB62FC3-B44D-15B2-F6D0-DCCF6746A1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06609" y="408179"/>
            <a:ext cx="11574427" cy="5577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E74BD7-9ADE-777F-F0FA-4940F82E7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3150" t="48904" r="21207" b="-1"/>
          <a:stretch/>
        </p:blipFill>
        <p:spPr>
          <a:xfrm>
            <a:off x="7615987" y="3135824"/>
            <a:ext cx="1810605" cy="2849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BE30DA-A910-E7CA-1916-BEC5BAE23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78794" t="65270" r="2"/>
          <a:stretch/>
        </p:blipFill>
        <p:spPr>
          <a:xfrm>
            <a:off x="9426593" y="4048626"/>
            <a:ext cx="2454443" cy="19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96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26FA03-1CAD-59B7-93F4-DFC9C85BBBB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86609B-628F-0079-65ED-D31F8DDEB47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40A27B-FACC-3A89-64D1-02E97CE07EB9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B22D9F-7AC4-A18D-E84D-C348FEFEB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77" y="738930"/>
            <a:ext cx="1115350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latin typeface="+mn-lt"/>
              </a:rPr>
              <a:t>e.g. “</a:t>
            </a:r>
            <a:r>
              <a:rPr lang="en-GB" sz="4400" b="1" i="1" dirty="0">
                <a:latin typeface="+mn-lt"/>
              </a:rPr>
              <a:t>Sam the Chihuahua presented with a cough, blood in the urine, and a skin rash</a:t>
            </a:r>
            <a:r>
              <a:rPr lang="en-GB" sz="4400" b="1" dirty="0">
                <a:latin typeface="+mn-lt"/>
              </a:rPr>
              <a:t>”</a:t>
            </a:r>
            <a:br>
              <a:rPr lang="en-GB" sz="4400" b="1" dirty="0">
                <a:latin typeface="+mn-lt"/>
              </a:rPr>
            </a:br>
            <a:endParaRPr lang="en-GB" dirty="0"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DCADF8-8D3A-757B-4A88-7F4AE23C2826}"/>
              </a:ext>
            </a:extLst>
          </p:cNvPr>
          <p:cNvGrpSpPr/>
          <p:nvPr/>
        </p:nvGrpSpPr>
        <p:grpSpPr>
          <a:xfrm>
            <a:off x="700244" y="2075499"/>
            <a:ext cx="10858964" cy="1250574"/>
            <a:chOff x="664340" y="4924740"/>
            <a:chExt cx="10858964" cy="124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8AAC97C-50E0-D1B5-98B4-654CA1BF7FC8}"/>
                </a:ext>
              </a:extLst>
            </p:cNvPr>
            <p:cNvGrpSpPr/>
            <p:nvPr/>
          </p:nvGrpSpPr>
          <p:grpSpPr>
            <a:xfrm>
              <a:off x="1142042" y="5430059"/>
              <a:ext cx="10028566" cy="744583"/>
              <a:chOff x="1091736" y="5690559"/>
              <a:chExt cx="10028566" cy="744583"/>
            </a:xfrm>
          </p:grpSpPr>
          <p:pic>
            <p:nvPicPr>
              <p:cNvPr id="16" name="Picture 15" descr="A picture containing text, screenshot, font, businesscard&#10;&#10;Description automatically generated">
                <a:extLst>
                  <a:ext uri="{FF2B5EF4-FFF2-40B4-BE49-F238E27FC236}">
                    <a16:creationId xmlns:a16="http://schemas.microsoft.com/office/drawing/2014/main" id="{F7A62E91-BEE1-F19F-82D4-A830687B4D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74" t="16894" r="79843" b="67293"/>
              <a:stretch/>
            </p:blipFill>
            <p:spPr>
              <a:xfrm>
                <a:off x="1091736" y="5690559"/>
                <a:ext cx="2184400" cy="74458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screenshot, font, businesscard&#10;&#10;Description automatically generated">
                <a:extLst>
                  <a:ext uri="{FF2B5EF4-FFF2-40B4-BE49-F238E27FC236}">
                    <a16:creationId xmlns:a16="http://schemas.microsoft.com/office/drawing/2014/main" id="{7EB02D5A-5016-48F3-7422-1B891523C8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0723" t="17216" r="59794" b="67832"/>
              <a:stretch/>
            </p:blipFill>
            <p:spPr>
              <a:xfrm>
                <a:off x="3706458" y="5722388"/>
                <a:ext cx="2184400" cy="704045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, screenshot, font, businesscard&#10;&#10;Description automatically generated">
                <a:extLst>
                  <a:ext uri="{FF2B5EF4-FFF2-40B4-BE49-F238E27FC236}">
                    <a16:creationId xmlns:a16="http://schemas.microsoft.com/office/drawing/2014/main" id="{31FD9F19-6203-E3C6-C62C-4AEBDF0F12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712" t="1571" r="39806" b="83477"/>
              <a:stretch/>
            </p:blipFill>
            <p:spPr>
              <a:xfrm>
                <a:off x="6321180" y="5729882"/>
                <a:ext cx="2184400" cy="704045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screenshot, font, businesscard&#10;&#10;Description automatically generated">
                <a:extLst>
                  <a:ext uri="{FF2B5EF4-FFF2-40B4-BE49-F238E27FC236}">
                    <a16:creationId xmlns:a16="http://schemas.microsoft.com/office/drawing/2014/main" id="{139C754E-22EC-A686-8B14-6F6D6819E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9903" t="17703" r="615" b="67345"/>
              <a:stretch/>
            </p:blipFill>
            <p:spPr>
              <a:xfrm>
                <a:off x="8935902" y="5729882"/>
                <a:ext cx="2184400" cy="70404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EA5BA9-AEA7-010F-CBD1-A25B6786D7E7}"/>
                  </a:ext>
                </a:extLst>
              </p:cNvPr>
              <p:cNvSpPr txBox="1"/>
              <p:nvPr/>
            </p:nvSpPr>
            <p:spPr>
              <a:xfrm>
                <a:off x="3297975" y="5878184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or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3B6FB9-B1F4-CA3A-F2AA-099DCB52EE30}"/>
                  </a:ext>
                </a:extLst>
              </p:cNvPr>
              <p:cNvSpPr txBox="1"/>
              <p:nvPr/>
            </p:nvSpPr>
            <p:spPr>
              <a:xfrm>
                <a:off x="5900501" y="5878184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or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9CD7F1-6F0D-3D0A-A59C-B1A9F0D77B5E}"/>
                  </a:ext>
                </a:extLst>
              </p:cNvPr>
              <p:cNvSpPr txBox="1"/>
              <p:nvPr/>
            </p:nvSpPr>
            <p:spPr>
              <a:xfrm>
                <a:off x="8539615" y="5889744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or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56F54B-26F4-6775-DB25-C191980A6AD3}"/>
                </a:ext>
              </a:extLst>
            </p:cNvPr>
            <p:cNvSpPr txBox="1"/>
            <p:nvPr/>
          </p:nvSpPr>
          <p:spPr>
            <a:xfrm>
              <a:off x="664340" y="4924740"/>
              <a:ext cx="10858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Clinician-assigned Consultation Label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F461FC-841C-4427-AF31-F8D2ED1A4F27}"/>
              </a:ext>
            </a:extLst>
          </p:cNvPr>
          <p:cNvGrpSpPr/>
          <p:nvPr/>
        </p:nvGrpSpPr>
        <p:grpSpPr>
          <a:xfrm>
            <a:off x="700244" y="3634298"/>
            <a:ext cx="10858964" cy="1249902"/>
            <a:chOff x="700244" y="3990285"/>
            <a:chExt cx="10858964" cy="12499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F76B81-ED4C-27D0-E6B5-6A87955CD39B}"/>
                </a:ext>
              </a:extLst>
            </p:cNvPr>
            <p:cNvSpPr txBox="1"/>
            <p:nvPr/>
          </p:nvSpPr>
          <p:spPr>
            <a:xfrm>
              <a:off x="700244" y="3990285"/>
              <a:ext cx="10858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ICD-11 PetBERT Label </a:t>
              </a:r>
            </a:p>
          </p:txBody>
        </p:sp>
        <p:pic>
          <p:nvPicPr>
            <p:cNvPr id="7" name="Picture 6" descr="A picture containing text, screenshot, font, businesscard&#10;&#10;Description automatically generated">
              <a:extLst>
                <a:ext uri="{FF2B5EF4-FFF2-40B4-BE49-F238E27FC236}">
                  <a16:creationId xmlns:a16="http://schemas.microsoft.com/office/drawing/2014/main" id="{A4B53DA3-9247-7C56-8E1F-38E1A0FAB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8" t="84643" r="79703" b="975"/>
            <a:stretch/>
          </p:blipFill>
          <p:spPr>
            <a:xfrm>
              <a:off x="2374019" y="4562985"/>
              <a:ext cx="2190750" cy="677202"/>
            </a:xfrm>
            <a:prstGeom prst="rect">
              <a:avLst/>
            </a:prstGeom>
          </p:spPr>
        </p:pic>
        <p:pic>
          <p:nvPicPr>
            <p:cNvPr id="8" name="Picture 7" descr="A picture containing text, screenshot, font, businesscard&#10;&#10;Description automatically generated">
              <a:extLst>
                <a:ext uri="{FF2B5EF4-FFF2-40B4-BE49-F238E27FC236}">
                  <a16:creationId xmlns:a16="http://schemas.microsoft.com/office/drawing/2014/main" id="{84F50C9A-082A-C46F-BA56-5581B153B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693" t="69302" r="59768" b="16316"/>
            <a:stretch/>
          </p:blipFill>
          <p:spPr>
            <a:xfrm>
              <a:off x="5096854" y="4562985"/>
              <a:ext cx="2190750" cy="677202"/>
            </a:xfrm>
            <a:prstGeom prst="rect">
              <a:avLst/>
            </a:prstGeom>
          </p:spPr>
        </p:pic>
        <p:pic>
          <p:nvPicPr>
            <p:cNvPr id="9" name="Picture 8" descr="A picture containing text, screenshot, font, businesscard&#10;&#10;Description automatically generated">
              <a:extLst>
                <a:ext uri="{FF2B5EF4-FFF2-40B4-BE49-F238E27FC236}">
                  <a16:creationId xmlns:a16="http://schemas.microsoft.com/office/drawing/2014/main" id="{E52AFF2F-B794-49CF-BAA5-911D5F358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281" t="69302" r="20180" b="16316"/>
            <a:stretch/>
          </p:blipFill>
          <p:spPr>
            <a:xfrm>
              <a:off x="7827354" y="4562985"/>
              <a:ext cx="2190750" cy="67720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63B761-6521-473E-662D-4738321544FA}"/>
                </a:ext>
              </a:extLst>
            </p:cNvPr>
            <p:cNvSpPr txBox="1"/>
            <p:nvPr/>
          </p:nvSpPr>
          <p:spPr>
            <a:xfrm>
              <a:off x="4557924" y="4716920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940A68-33FF-4124-4512-50B14C028015}"/>
                </a:ext>
              </a:extLst>
            </p:cNvPr>
            <p:cNvSpPr txBox="1"/>
            <p:nvPr/>
          </p:nvSpPr>
          <p:spPr>
            <a:xfrm>
              <a:off x="7280759" y="4716920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and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73A0C60-58AD-A3F4-8936-97B5B62D5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952" y="3436434"/>
            <a:ext cx="3330751" cy="333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62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B0DB298-C79B-C3EA-45CD-607F512849D5}"/>
              </a:ext>
            </a:extLst>
          </p:cNvPr>
          <p:cNvGrpSpPr/>
          <p:nvPr/>
        </p:nvGrpSpPr>
        <p:grpSpPr>
          <a:xfrm>
            <a:off x="0" y="-957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30BD2A-8241-A7C7-A852-0955320141C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E78874-401E-2A74-576C-F6EEE448116A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1" name="Picture 10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FF707408-CA90-DFBC-F6BD-4D3D0A25F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3448" r="20146"/>
          <a:stretch/>
        </p:blipFill>
        <p:spPr>
          <a:xfrm>
            <a:off x="1536567" y="1658048"/>
            <a:ext cx="8271723" cy="41217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E7CBD6-7DA7-0A6F-DEB9-54EC3D5CF90F}"/>
              </a:ext>
            </a:extLst>
          </p:cNvPr>
          <p:cNvSpPr txBox="1"/>
          <p:nvPr/>
        </p:nvSpPr>
        <p:spPr>
          <a:xfrm>
            <a:off x="2098556" y="5765497"/>
            <a:ext cx="784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Possible Outbreak:</a:t>
            </a:r>
          </a:p>
          <a:p>
            <a:r>
              <a:rPr lang="en-GB" b="1" dirty="0"/>
              <a:t>Two</a:t>
            </a:r>
            <a:r>
              <a:rPr lang="en-GB" dirty="0"/>
              <a:t> consecutive weeks where the red points exceeds the 99% confidence interval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3F875-1208-B016-70D0-895909E5C56A}"/>
              </a:ext>
            </a:extLst>
          </p:cNvPr>
          <p:cNvSpPr txBox="1"/>
          <p:nvPr/>
        </p:nvSpPr>
        <p:spPr>
          <a:xfrm>
            <a:off x="6545311" y="1118899"/>
            <a:ext cx="158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 dot = 1 week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8954E-81A6-C127-D4F6-ECAA6332E1A9}"/>
              </a:ext>
            </a:extLst>
          </p:cNvPr>
          <p:cNvSpPr txBox="1"/>
          <p:nvPr/>
        </p:nvSpPr>
        <p:spPr>
          <a:xfrm>
            <a:off x="10335981" y="4138275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95% CI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7C2514-84D8-260E-673E-CCAB14C46A60}"/>
              </a:ext>
            </a:extLst>
          </p:cNvPr>
          <p:cNvSpPr txBox="1"/>
          <p:nvPr/>
        </p:nvSpPr>
        <p:spPr>
          <a:xfrm>
            <a:off x="10335980" y="4641611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99% 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F9ABB-4D73-937B-A67A-509C54F8AABF}"/>
              </a:ext>
            </a:extLst>
          </p:cNvPr>
          <p:cNvSpPr txBox="1"/>
          <p:nvPr/>
        </p:nvSpPr>
        <p:spPr>
          <a:xfrm>
            <a:off x="10250578" y="2781712"/>
            <a:ext cx="1227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Predicted </a:t>
            </a:r>
          </a:p>
          <a:p>
            <a:r>
              <a:rPr lang="en-GB" b="1" dirty="0"/>
              <a:t>Prevalence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ACFD4B-A46A-49CB-C2EF-242F30F5BE45}"/>
              </a:ext>
            </a:extLst>
          </p:cNvPr>
          <p:cNvCxnSpPr>
            <a:cxnSpLocks/>
          </p:cNvCxnSpPr>
          <p:nvPr/>
        </p:nvCxnSpPr>
        <p:spPr>
          <a:xfrm flipV="1">
            <a:off x="9526517" y="3104877"/>
            <a:ext cx="724061" cy="8611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D88721-6A42-8AF3-1DA9-F2C831ED4785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9724253" y="4284674"/>
            <a:ext cx="611728" cy="382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0FD683-7F46-30C1-0F82-AF3C1F3A62EA}"/>
              </a:ext>
            </a:extLst>
          </p:cNvPr>
          <p:cNvCxnSpPr>
            <a:cxnSpLocks/>
          </p:cNvCxnSpPr>
          <p:nvPr/>
        </p:nvCxnSpPr>
        <p:spPr>
          <a:xfrm>
            <a:off x="9704517" y="4444008"/>
            <a:ext cx="631463" cy="3815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47EC40-E45F-17BF-B5EC-BA77F56AC858}"/>
              </a:ext>
            </a:extLst>
          </p:cNvPr>
          <p:cNvCxnSpPr>
            <a:cxnSpLocks/>
          </p:cNvCxnSpPr>
          <p:nvPr/>
        </p:nvCxnSpPr>
        <p:spPr>
          <a:xfrm>
            <a:off x="7242369" y="1473382"/>
            <a:ext cx="0" cy="23486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0FF1C4D-E76A-010F-CB0A-6D3B37B2033E}"/>
              </a:ext>
            </a:extLst>
          </p:cNvPr>
          <p:cNvSpPr/>
          <p:nvPr/>
        </p:nvSpPr>
        <p:spPr>
          <a:xfrm>
            <a:off x="789564" y="799797"/>
            <a:ext cx="1371600" cy="113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854CC8-AC51-BEFF-6FC9-A0478CCF43D5}"/>
              </a:ext>
            </a:extLst>
          </p:cNvPr>
          <p:cNvSpPr/>
          <p:nvPr/>
        </p:nvSpPr>
        <p:spPr>
          <a:xfrm>
            <a:off x="2653990" y="1750741"/>
            <a:ext cx="1350719" cy="1159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Outbreak of Severe Vomiting in Dogs Associated with a Canine Enteric Coronavirus, United Kingdom</a:t>
            </a:r>
          </a:p>
        </p:txBody>
      </p:sp>
      <p:pic>
        <p:nvPicPr>
          <p:cNvPr id="15" name="Picture 14" descr="A mathematical equations and formulas&#10;&#10;Description automatically generated">
            <a:extLst>
              <a:ext uri="{FF2B5EF4-FFF2-40B4-BE49-F238E27FC236}">
                <a16:creationId xmlns:a16="http://schemas.microsoft.com/office/drawing/2014/main" id="{4F38041B-C7EA-5C93-B86D-9F851DCF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53" y="-1068671"/>
            <a:ext cx="2289027" cy="778371"/>
          </a:xfrm>
          <a:prstGeom prst="rect">
            <a:avLst/>
          </a:prstGeom>
        </p:spPr>
      </p:pic>
      <p:pic>
        <p:nvPicPr>
          <p:cNvPr id="22" name="Picture 21" descr="A close up of a newspaper&#10;&#10;Description automatically generated">
            <a:extLst>
              <a:ext uri="{FF2B5EF4-FFF2-40B4-BE49-F238E27FC236}">
                <a16:creationId xmlns:a16="http://schemas.microsoft.com/office/drawing/2014/main" id="{FB31FE41-75C2-D310-BBD0-250FF1B74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649" y="6978110"/>
            <a:ext cx="6892641" cy="5679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49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0078 -0.6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B0DB298-C79B-C3EA-45CD-607F512849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30BD2A-8241-A7C7-A852-0955320141C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E78874-401E-2A74-576C-F6EEE448116A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Bert, the yellow character, from sesame street dressed as a vet helping a dog. White background.">
            <a:extLst>
              <a:ext uri="{FF2B5EF4-FFF2-40B4-BE49-F238E27FC236}">
                <a16:creationId xmlns:a16="http://schemas.microsoft.com/office/drawing/2014/main" id="{46C6394E-83CC-A6F1-7226-BBD5EEAE3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237" y="4273699"/>
            <a:ext cx="2415312" cy="241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4" descr="A picture containing text, diagram, map&#10;&#10;Description automatically generated">
            <a:extLst>
              <a:ext uri="{FF2B5EF4-FFF2-40B4-BE49-F238E27FC236}">
                <a16:creationId xmlns:a16="http://schemas.microsoft.com/office/drawing/2014/main" id="{46731D69-72C9-CA5B-8B0B-6F5BD728D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364" t="32179" r="19864" b="36185"/>
          <a:stretch/>
        </p:blipFill>
        <p:spPr>
          <a:xfrm>
            <a:off x="2753819" y="386809"/>
            <a:ext cx="6990026" cy="29606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C79721-5FB9-AAF0-A47C-C645AAFEAEC2}"/>
              </a:ext>
            </a:extLst>
          </p:cNvPr>
          <p:cNvSpPr/>
          <p:nvPr/>
        </p:nvSpPr>
        <p:spPr>
          <a:xfrm>
            <a:off x="3786809" y="496957"/>
            <a:ext cx="1490869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1A01F-4447-0873-D4E8-ACDAD1FEC462}"/>
              </a:ext>
            </a:extLst>
          </p:cNvPr>
          <p:cNvSpPr/>
          <p:nvPr/>
        </p:nvSpPr>
        <p:spPr>
          <a:xfrm>
            <a:off x="3786808" y="3349322"/>
            <a:ext cx="1143001" cy="904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962C4-48CE-85BA-8451-E4C35DDFB959}"/>
              </a:ext>
            </a:extLst>
          </p:cNvPr>
          <p:cNvSpPr txBox="1"/>
          <p:nvPr/>
        </p:nvSpPr>
        <p:spPr>
          <a:xfrm>
            <a:off x="546241" y="163629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Clinician Label</a:t>
            </a:r>
          </a:p>
        </p:txBody>
      </p:sp>
      <p:pic>
        <p:nvPicPr>
          <p:cNvPr id="22" name="Picture 21" descr="A picture containing text, screenshot, font, businesscard&#10;&#10;Description automatically generated">
            <a:extLst>
              <a:ext uri="{FF2B5EF4-FFF2-40B4-BE49-F238E27FC236}">
                <a16:creationId xmlns:a16="http://schemas.microsoft.com/office/drawing/2014/main" id="{1D382B96-5A2D-2377-A67A-25C505B4B0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700" b="83194"/>
          <a:stretch/>
        </p:blipFill>
        <p:spPr>
          <a:xfrm>
            <a:off x="411878" y="2107354"/>
            <a:ext cx="2276005" cy="7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58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B0DB298-C79B-C3EA-45CD-607F512849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30BD2A-8241-A7C7-A852-0955320141C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E78874-401E-2A74-576C-F6EEE448116A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Bert, the yellow character, from sesame street dressed as a vet helping a dog. White background.">
            <a:extLst>
              <a:ext uri="{FF2B5EF4-FFF2-40B4-BE49-F238E27FC236}">
                <a16:creationId xmlns:a16="http://schemas.microsoft.com/office/drawing/2014/main" id="{46C6394E-83CC-A6F1-7226-BBD5EEAE3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237" y="4273699"/>
            <a:ext cx="2415312" cy="241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 descr="A picture containing text, diagram, map&#10;&#10;Description automatically generated">
            <a:extLst>
              <a:ext uri="{FF2B5EF4-FFF2-40B4-BE49-F238E27FC236}">
                <a16:creationId xmlns:a16="http://schemas.microsoft.com/office/drawing/2014/main" id="{86884BB5-CEBE-381C-165A-633FEB695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63354" r="19967"/>
          <a:stretch/>
        </p:blipFill>
        <p:spPr>
          <a:xfrm>
            <a:off x="2869344" y="3239174"/>
            <a:ext cx="6874077" cy="3450664"/>
          </a:xfrm>
          <a:prstGeom prst="rect">
            <a:avLst/>
          </a:prstGeom>
        </p:spPr>
      </p:pic>
      <p:pic>
        <p:nvPicPr>
          <p:cNvPr id="2" name="Content Placeholder 4" descr="A picture containing text, diagram, map&#10;&#10;Description automatically generated">
            <a:extLst>
              <a:ext uri="{FF2B5EF4-FFF2-40B4-BE49-F238E27FC236}">
                <a16:creationId xmlns:a16="http://schemas.microsoft.com/office/drawing/2014/main" id="{46731D69-72C9-CA5B-8B0B-6F5BD728D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364" t="32179" r="19864" b="36185"/>
          <a:stretch/>
        </p:blipFill>
        <p:spPr>
          <a:xfrm>
            <a:off x="2753819" y="386809"/>
            <a:ext cx="6990026" cy="29606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C79721-5FB9-AAF0-A47C-C645AAFEAEC2}"/>
              </a:ext>
            </a:extLst>
          </p:cNvPr>
          <p:cNvSpPr/>
          <p:nvPr/>
        </p:nvSpPr>
        <p:spPr>
          <a:xfrm>
            <a:off x="3786809" y="496957"/>
            <a:ext cx="1490869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1A01F-4447-0873-D4E8-ACDAD1FEC462}"/>
              </a:ext>
            </a:extLst>
          </p:cNvPr>
          <p:cNvSpPr/>
          <p:nvPr/>
        </p:nvSpPr>
        <p:spPr>
          <a:xfrm>
            <a:off x="3786808" y="3349322"/>
            <a:ext cx="1143001" cy="904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962C4-48CE-85BA-8451-E4C35DDFB959}"/>
              </a:ext>
            </a:extLst>
          </p:cNvPr>
          <p:cNvSpPr txBox="1"/>
          <p:nvPr/>
        </p:nvSpPr>
        <p:spPr>
          <a:xfrm>
            <a:off x="546241" y="163629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Clinician Label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3C9876-1E63-908B-4916-56A782AA85B6}"/>
              </a:ext>
            </a:extLst>
          </p:cNvPr>
          <p:cNvSpPr txBox="1"/>
          <p:nvPr/>
        </p:nvSpPr>
        <p:spPr>
          <a:xfrm>
            <a:off x="623701" y="4598786"/>
            <a:ext cx="199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PetBERT Label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9F288E-1369-F48C-068B-3088225BF8D3}"/>
              </a:ext>
            </a:extLst>
          </p:cNvPr>
          <p:cNvGrpSpPr/>
          <p:nvPr/>
        </p:nvGrpSpPr>
        <p:grpSpPr>
          <a:xfrm>
            <a:off x="3878001" y="2045514"/>
            <a:ext cx="1399677" cy="1193672"/>
            <a:chOff x="3878001" y="2045514"/>
            <a:chExt cx="1399677" cy="119367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66517BE-C3E4-255A-2864-48ABE8521DBD}"/>
                </a:ext>
              </a:extLst>
            </p:cNvPr>
            <p:cNvCxnSpPr>
              <a:cxnSpLocks/>
            </p:cNvCxnSpPr>
            <p:nvPr/>
          </p:nvCxnSpPr>
          <p:spPr>
            <a:xfrm>
              <a:off x="4532243" y="2447887"/>
              <a:ext cx="745435" cy="7912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BB6859-C6FD-19C3-FCEA-181FC5C2B3D1}"/>
                </a:ext>
              </a:extLst>
            </p:cNvPr>
            <p:cNvSpPr/>
            <p:nvPr/>
          </p:nvSpPr>
          <p:spPr>
            <a:xfrm>
              <a:off x="3878001" y="2045514"/>
              <a:ext cx="1108187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 weeks!</a:t>
              </a:r>
            </a:p>
          </p:txBody>
        </p:sp>
      </p:grpSp>
      <p:pic>
        <p:nvPicPr>
          <p:cNvPr id="21" name="Picture 20" descr="A picture containing text, screenshot, font, businesscard&#10;&#10;Description automatically generated">
            <a:extLst>
              <a:ext uri="{FF2B5EF4-FFF2-40B4-BE49-F238E27FC236}">
                <a16:creationId xmlns:a16="http://schemas.microsoft.com/office/drawing/2014/main" id="{8F2C661B-CD47-3429-93D5-A7BDCB1B9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21" t="68183" r="39579" b="16281"/>
          <a:stretch/>
        </p:blipFill>
        <p:spPr>
          <a:xfrm>
            <a:off x="484302" y="5142815"/>
            <a:ext cx="2276005" cy="731501"/>
          </a:xfrm>
          <a:prstGeom prst="rect">
            <a:avLst/>
          </a:prstGeom>
        </p:spPr>
      </p:pic>
      <p:pic>
        <p:nvPicPr>
          <p:cNvPr id="22" name="Picture 21" descr="A picture containing text, screenshot, font, businesscard&#10;&#10;Description automatically generated">
            <a:extLst>
              <a:ext uri="{FF2B5EF4-FFF2-40B4-BE49-F238E27FC236}">
                <a16:creationId xmlns:a16="http://schemas.microsoft.com/office/drawing/2014/main" id="{1D382B96-5A2D-2377-A67A-25C505B4B0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700" b="83194"/>
          <a:stretch/>
        </p:blipFill>
        <p:spPr>
          <a:xfrm>
            <a:off x="411878" y="2107354"/>
            <a:ext cx="2276005" cy="7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372807-BFD5-9F98-4E6A-C50EC8BF5EC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CA3575-C2A5-B641-513E-E3EF58A0750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AB5243-C10D-9050-36AA-3CE97E65E69F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0629D3BF-DE3B-902D-0F49-8A812DB6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1" y="325521"/>
            <a:ext cx="11246273" cy="63104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1A6AF9-086B-AE04-81B9-0FBBA635A91F}"/>
              </a:ext>
            </a:extLst>
          </p:cNvPr>
          <p:cNvSpPr/>
          <p:nvPr/>
        </p:nvSpPr>
        <p:spPr>
          <a:xfrm>
            <a:off x="433251" y="1391478"/>
            <a:ext cx="11463888" cy="5244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032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9C15A6A-04D5-7498-8696-772E6847C5E7}"/>
              </a:ext>
            </a:extLst>
          </p:cNvPr>
          <p:cNvGrpSpPr/>
          <p:nvPr/>
        </p:nvGrpSpPr>
        <p:grpSpPr>
          <a:xfrm>
            <a:off x="-18673" y="-744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948F0F-7D6F-E740-EA7E-EBE1485F2CB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2B09B0-066B-D2B5-533C-B510B679F243}"/>
                </a:ext>
              </a:extLst>
            </p:cNvPr>
            <p:cNvSpPr/>
            <p:nvPr/>
          </p:nvSpPr>
          <p:spPr>
            <a:xfrm>
              <a:off x="198120" y="195943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090B069-1DE7-7D1D-8DFC-CC82FFAC5D3C}"/>
              </a:ext>
            </a:extLst>
          </p:cNvPr>
          <p:cNvSpPr/>
          <p:nvPr/>
        </p:nvSpPr>
        <p:spPr>
          <a:xfrm>
            <a:off x="287383" y="222069"/>
            <a:ext cx="5808617" cy="64661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87882-3BB3-7C27-1DBC-0A6EC710A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555" y="489850"/>
            <a:ext cx="5061935" cy="2641389"/>
          </a:xfrm>
        </p:spPr>
        <p:txBody>
          <a:bodyPr anchor="b">
            <a:normAutofit/>
          </a:bodyPr>
          <a:lstStyle/>
          <a:p>
            <a:pPr algn="l"/>
            <a:r>
              <a:rPr lang="en-GB" sz="4800" b="1" kern="100" dirty="0">
                <a:effectLst/>
                <a:latin typeface=""/>
                <a:ea typeface="Silom" pitchFamily="2" charset="-34"/>
                <a:cs typeface="Times New Roman" panose="02020603050405020304" pitchFamily="18" charset="0"/>
              </a:rPr>
              <a:t>Thanks!</a:t>
            </a:r>
            <a:endParaRPr lang="en-GB" sz="4800" b="1" dirty="0">
              <a:latin typeface="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86E83-FD9C-C4F4-0A0C-D3D1B1E78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597" y="3208690"/>
            <a:ext cx="4877988" cy="963581"/>
          </a:xfrm>
        </p:spPr>
        <p:txBody>
          <a:bodyPr>
            <a:noAutofit/>
          </a:bodyPr>
          <a:lstStyle/>
          <a:p>
            <a:pPr algn="l"/>
            <a:r>
              <a:rPr lang="en-GB" sz="2600" b="1" dirty="0">
                <a:latin typeface="+mj-lt"/>
              </a:rPr>
              <a:t>Sean Farrell</a:t>
            </a:r>
            <a:endParaRPr lang="en-GB" sz="2600" dirty="0">
              <a:latin typeface="+mj-lt"/>
            </a:endParaRPr>
          </a:p>
          <a:p>
            <a:pPr algn="l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sean.farrell2@durham.ac.uk</a:t>
            </a:r>
          </a:p>
        </p:txBody>
      </p:sp>
      <p:pic>
        <p:nvPicPr>
          <p:cNvPr id="4" name="Picture 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3C7683A4-8CD8-7025-A460-C8AD7FC1E0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6621" y="4419978"/>
            <a:ext cx="1338068" cy="594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432B2D-B8D7-DF83-F1F3-91E38EEB9E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4954" t="17358" b="21319"/>
          <a:stretch/>
        </p:blipFill>
        <p:spPr>
          <a:xfrm>
            <a:off x="3411648" y="4419978"/>
            <a:ext cx="2028578" cy="595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B6975-B606-3DAC-9E58-14387B0218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1832" y="5371061"/>
            <a:ext cx="1855493" cy="448006"/>
          </a:xfrm>
          <a:prstGeom prst="rect">
            <a:avLst/>
          </a:prstGeom>
        </p:spPr>
      </p:pic>
      <p:sp>
        <p:nvSpPr>
          <p:cNvPr id="10" name="AutoShape 4" descr="Header Logo - Lancaster University">
            <a:extLst>
              <a:ext uri="{FF2B5EF4-FFF2-40B4-BE49-F238E27FC236}">
                <a16:creationId xmlns:a16="http://schemas.microsoft.com/office/drawing/2014/main" id="{C0B039CF-9870-A733-7BB9-D64ABB73E4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269691" cy="226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79059F4-BEB9-26C1-D8E2-41FD538F5BA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437" y="4890121"/>
            <a:ext cx="2100437" cy="1575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BD3A81-8B06-BA45-15E2-5C71C6352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1181" y="-90907"/>
            <a:ext cx="2592529" cy="2592529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A4A6B6AB-83CC-11DE-5094-B43D60AA0E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2" r="816"/>
          <a:stretch/>
        </p:blipFill>
        <p:spPr>
          <a:xfrm>
            <a:off x="6300330" y="2105247"/>
            <a:ext cx="5315260" cy="4556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4320EE-B7DE-1911-22C9-F9557374A8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4207" r="63951"/>
          <a:stretch/>
        </p:blipFill>
        <p:spPr>
          <a:xfrm>
            <a:off x="9221181" y="2105247"/>
            <a:ext cx="934572" cy="40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97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372807-BFD5-9F98-4E6A-C50EC8BF5EC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CA3575-C2A5-B641-513E-E3EF58A0750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AB5243-C10D-9050-36AA-3CE97E65E69F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0629D3BF-DE3B-902D-0F49-8A812DB6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1" y="325521"/>
            <a:ext cx="11246273" cy="63104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1A6AF9-086B-AE04-81B9-0FBBA635A91F}"/>
              </a:ext>
            </a:extLst>
          </p:cNvPr>
          <p:cNvSpPr/>
          <p:nvPr/>
        </p:nvSpPr>
        <p:spPr>
          <a:xfrm>
            <a:off x="433251" y="2007704"/>
            <a:ext cx="11463888" cy="4628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155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372807-BFD5-9F98-4E6A-C50EC8BF5EC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CA3575-C2A5-B641-513E-E3EF58A0750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AB5243-C10D-9050-36AA-3CE97E65E69F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0629D3BF-DE3B-902D-0F49-8A812DB6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1" y="325521"/>
            <a:ext cx="11246273" cy="63104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1A6AF9-086B-AE04-81B9-0FBBA635A91F}"/>
              </a:ext>
            </a:extLst>
          </p:cNvPr>
          <p:cNvSpPr/>
          <p:nvPr/>
        </p:nvSpPr>
        <p:spPr>
          <a:xfrm>
            <a:off x="433251" y="2613990"/>
            <a:ext cx="11463888" cy="4021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33FF07FD-7750-343A-1C5E-C34206C04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317"/>
          <a:stretch/>
        </p:blipFill>
        <p:spPr>
          <a:xfrm>
            <a:off x="433250" y="325449"/>
            <a:ext cx="11246400" cy="237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6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372807-BFD5-9F98-4E6A-C50EC8BF5EC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CA3575-C2A5-B641-513E-E3EF58A0750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AB5243-C10D-9050-36AA-3CE97E65E69F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0629D3BF-DE3B-902D-0F49-8A812DB64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0" y="325520"/>
            <a:ext cx="11246400" cy="6310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1A6AF9-086B-AE04-81B9-0FBBA635A91F}"/>
              </a:ext>
            </a:extLst>
          </p:cNvPr>
          <p:cNvSpPr/>
          <p:nvPr/>
        </p:nvSpPr>
        <p:spPr>
          <a:xfrm>
            <a:off x="433251" y="3041374"/>
            <a:ext cx="11463888" cy="3594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D79AC3CF-228C-14F1-1895-C39B9C6646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317"/>
          <a:stretch/>
        </p:blipFill>
        <p:spPr>
          <a:xfrm>
            <a:off x="433250" y="325449"/>
            <a:ext cx="11246400" cy="237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1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372807-BFD5-9F98-4E6A-C50EC8BF5EC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CA3575-C2A5-B641-513E-E3EF58A0750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AB5243-C10D-9050-36AA-3CE97E65E69F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0629D3BF-DE3B-902D-0F49-8A812DB6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1" y="325521"/>
            <a:ext cx="11246273" cy="6310409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5BCFE88B-EF63-19A9-0140-B6D18FC64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317"/>
          <a:stretch/>
        </p:blipFill>
        <p:spPr>
          <a:xfrm>
            <a:off x="433250" y="325449"/>
            <a:ext cx="11246400" cy="237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59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181C7EF-0B2E-C164-BBF2-FD6EB0298C3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5F4A70-6A59-80A7-720D-4A0DD873BC7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79E70F-46E9-DE95-720F-8B70EC3B7762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76A1EC-DA96-C64B-21E7-FEB286DA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Neural Networks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C2740D8-2DF5-9718-4989-3C5A05C5A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4476" y="1558682"/>
            <a:ext cx="3261899" cy="4045436"/>
          </a:xfrm>
          <a:prstGeom prst="rect">
            <a:avLst/>
          </a:prstGeom>
        </p:spPr>
      </p:pic>
      <p:sp>
        <p:nvSpPr>
          <p:cNvPr id="6" name="AutoShape 6" descr="What is a Neural Network? | TIBCO Software">
            <a:extLst>
              <a:ext uri="{FF2B5EF4-FFF2-40B4-BE49-F238E27FC236}">
                <a16:creationId xmlns:a16="http://schemas.microsoft.com/office/drawing/2014/main" id="{F116AE82-163A-69F2-0432-60A33C8A9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DEDFFF-0D20-1E3D-EB5A-84D3B902C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4908" y="2156854"/>
            <a:ext cx="6236795" cy="315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02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2B5C521-94CF-A016-3C16-21E9592B65B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A2BDED-DB4E-9C92-A877-51BD6823839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A83CFA-F49A-CC94-77AD-FE3F78FF5318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F990B3E-584E-DA18-50BC-828F145484DD}"/>
              </a:ext>
            </a:extLst>
          </p:cNvPr>
          <p:cNvSpPr/>
          <p:nvPr/>
        </p:nvSpPr>
        <p:spPr>
          <a:xfrm>
            <a:off x="4830193" y="2589606"/>
            <a:ext cx="2531614" cy="79093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A8260C-D7F1-492D-B0FC-33136213077C}"/>
              </a:ext>
            </a:extLst>
          </p:cNvPr>
          <p:cNvSpPr txBox="1"/>
          <p:nvPr/>
        </p:nvSpPr>
        <p:spPr>
          <a:xfrm>
            <a:off x="408470" y="2655988"/>
            <a:ext cx="442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Mitochondria is the ...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4ED005-BDDD-6E03-EC16-57ECC3A49F0E}"/>
              </a:ext>
            </a:extLst>
          </p:cNvPr>
          <p:cNvSpPr txBox="1">
            <a:spLocks/>
          </p:cNvSpPr>
          <p:nvPr/>
        </p:nvSpPr>
        <p:spPr>
          <a:xfrm>
            <a:off x="7208131" y="2909047"/>
            <a:ext cx="5920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latin typeface="+mn-l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4E35CA-D61F-4D44-A1F0-6862899760C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Task: Next Word Prediction</a:t>
            </a:r>
          </a:p>
        </p:txBody>
      </p:sp>
    </p:spTree>
    <p:extLst>
      <p:ext uri="{BB962C8B-B14F-4D97-AF65-F5344CB8AC3E}">
        <p14:creationId xmlns:p14="http://schemas.microsoft.com/office/powerpoint/2010/main" val="2158480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1758</TotalTime>
  <Words>807</Words>
  <Application>Microsoft Macintosh PowerPoint</Application>
  <PresentationFormat>Widescreen</PresentationFormat>
  <Paragraphs>70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Droid Sans Mono</vt:lpstr>
      <vt:lpstr>Office 2013 - 2022 Theme</vt:lpstr>
      <vt:lpstr>Can PetBERT Help Prevent the Next Apocalypse?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Neural Networks</vt:lpstr>
      <vt:lpstr>PowerPoint Presentation</vt:lpstr>
      <vt:lpstr>PowerPoint Presentation</vt:lpstr>
      <vt:lpstr>PowerPoint Presentation</vt:lpstr>
      <vt:lpstr>3. Neural Networks: Backwards Pass</vt:lpstr>
      <vt:lpstr>3. Neural Networks: Forward Pass</vt:lpstr>
      <vt:lpstr>3. Neural Networks: Forward Pass</vt:lpstr>
      <vt:lpstr>Can PetBERT Help Prevent the Next Apocalypse?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e.g. “Sam the Chihuahua presented with a cough, blood in the urine, and a skin rash” </vt:lpstr>
      <vt:lpstr>PowerPoint Presentation</vt:lpstr>
      <vt:lpstr>PowerPoint Presentation</vt:lpstr>
      <vt:lpstr>PowerPoint Presentation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PetBERT Help Prevent the Next Apocalypse?</dc:title>
  <dc:creator>Sean Farrell</dc:creator>
  <cp:lastModifiedBy>Sean Farrell</cp:lastModifiedBy>
  <cp:revision>5</cp:revision>
  <dcterms:created xsi:type="dcterms:W3CDTF">2024-04-11T14:36:43Z</dcterms:created>
  <dcterms:modified xsi:type="dcterms:W3CDTF">2025-10-30T10:49:49Z</dcterms:modified>
</cp:coreProperties>
</file>